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4" r:id="rId24"/>
    <p:sldId id="285" r:id="rId25"/>
    <p:sldId id="286" r:id="rId26"/>
    <p:sldId id="287" r:id="rId27"/>
    <p:sldId id="288" r:id="rId28"/>
    <p:sldId id="278" r:id="rId29"/>
    <p:sldId id="289" r:id="rId30"/>
    <p:sldId id="290" r:id="rId31"/>
    <p:sldId id="291" r:id="rId32"/>
    <p:sldId id="292" r:id="rId33"/>
    <p:sldId id="280" r:id="rId34"/>
    <p:sldId id="279" r:id="rId35"/>
    <p:sldId id="293" r:id="rId36"/>
    <p:sldId id="294" r:id="rId37"/>
    <p:sldId id="295" r:id="rId38"/>
    <p:sldId id="296" r:id="rId39"/>
    <p:sldId id="297" r:id="rId40"/>
    <p:sldId id="298" r:id="rId41"/>
    <p:sldId id="299" r:id="rId42"/>
    <p:sldId id="281" r:id="rId43"/>
    <p:sldId id="300" r:id="rId44"/>
    <p:sldId id="301" r:id="rId45"/>
    <p:sldId id="302" r:id="rId46"/>
    <p:sldId id="303" r:id="rId47"/>
    <p:sldId id="304" r:id="rId48"/>
    <p:sldId id="305" r:id="rId49"/>
    <p:sldId id="306" r:id="rId50"/>
    <p:sldId id="307" r:id="rId51"/>
    <p:sldId id="308" r:id="rId52"/>
    <p:sldId id="309" r:id="rId53"/>
    <p:sldId id="311" r:id="rId54"/>
    <p:sldId id="312" r:id="rId55"/>
    <p:sldId id="310" r:id="rId56"/>
    <p:sldId id="313" r:id="rId57"/>
    <p:sldId id="314" r:id="rId58"/>
    <p:sldId id="315" r:id="rId59"/>
    <p:sldId id="316" r:id="rId60"/>
    <p:sldId id="317" r:id="rId61"/>
    <p:sldId id="282" r:id="rId62"/>
    <p:sldId id="318" r:id="rId63"/>
    <p:sldId id="319" r:id="rId64"/>
    <p:sldId id="320" r:id="rId65"/>
    <p:sldId id="321" r:id="rId66"/>
    <p:sldId id="322" r:id="rId67"/>
    <p:sldId id="324" r:id="rId68"/>
    <p:sldId id="323"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283" r:id="rId90"/>
  </p:sldIdLst>
  <p:sldSz cx="9144000" cy="6858000" type="screen4x3"/>
  <p:notesSz cx="6858000" cy="91440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160" autoAdjust="0"/>
    <p:restoredTop sz="94660"/>
  </p:normalViewPr>
  <p:slideViewPr>
    <p:cSldViewPr>
      <p:cViewPr varScale="1">
        <p:scale>
          <a:sx n="71" d="100"/>
          <a:sy n="71" d="100"/>
        </p:scale>
        <p:origin x="-4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7A457-BED3-434A-8AD8-05F06BF7B9CA}" type="datetimeFigureOut">
              <a:rPr lang="en-US" smtClean="0"/>
              <a:pPr/>
              <a:t>5/5/2011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E130C-C026-4C9B-8203-5DA3DEB3796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D774D2-8059-4D5C-AE0A-9A251F70CC0D}" type="datetimeFigureOut">
              <a:rPr lang="en-US" smtClean="0"/>
              <a:pPr/>
              <a:t>5/5/2011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79A985-8629-481B-AEFE-09801CB50F2C}"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774D2-8059-4D5C-AE0A-9A251F70CC0D}" type="datetimeFigureOut">
              <a:rPr lang="en-US" smtClean="0"/>
              <a:pPr/>
              <a:t>5/5/2011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79A985-8629-481B-AEFE-09801CB50F2C}"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2"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774D2-8059-4D5C-AE0A-9A251F70CC0D}" type="datetimeFigureOut">
              <a:rPr lang="en-US" smtClean="0"/>
              <a:pPr/>
              <a:t>5/5/2011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79A985-8629-481B-AEFE-09801CB50F2C}"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774D2-8059-4D5C-AE0A-9A251F70CC0D}" type="datetimeFigureOut">
              <a:rPr lang="en-US" smtClean="0"/>
              <a:pPr/>
              <a:t>5/5/2011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79A985-8629-481B-AEFE-09801CB50F2C}"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774D2-8059-4D5C-AE0A-9A251F70CC0D}" type="datetimeFigureOut">
              <a:rPr lang="en-US" smtClean="0"/>
              <a:pPr/>
              <a:t>5/5/2011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79A985-8629-481B-AEFE-09801CB50F2C}"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D774D2-8059-4D5C-AE0A-9A251F70CC0D}" type="datetimeFigureOut">
              <a:rPr lang="en-US" smtClean="0"/>
              <a:pPr/>
              <a:t>5/5/2011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79A985-8629-481B-AEFE-09801CB50F2C}"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D774D2-8059-4D5C-AE0A-9A251F70CC0D}" type="datetimeFigureOut">
              <a:rPr lang="en-US" smtClean="0"/>
              <a:pPr/>
              <a:t>5/5/2011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79A985-8629-481B-AEFE-09801CB50F2C}"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774D2-8059-4D5C-AE0A-9A251F70CC0D}" type="datetimeFigureOut">
              <a:rPr lang="en-US" smtClean="0"/>
              <a:pPr/>
              <a:t>5/5/2011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79A985-8629-481B-AEFE-09801CB50F2C}"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774D2-8059-4D5C-AE0A-9A251F70CC0D}" type="datetimeFigureOut">
              <a:rPr lang="en-US" smtClean="0"/>
              <a:pPr/>
              <a:t>5/5/2011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79A985-8629-481B-AEFE-09801CB50F2C}"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774D2-8059-4D5C-AE0A-9A251F70CC0D}" type="datetimeFigureOut">
              <a:rPr lang="en-US" smtClean="0"/>
              <a:pPr/>
              <a:t>5/5/2011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79A985-8629-481B-AEFE-09801CB50F2C}"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774D2-8059-4D5C-AE0A-9A251F70CC0D}" type="datetimeFigureOut">
              <a:rPr lang="en-US" smtClean="0"/>
              <a:pPr/>
              <a:t>5/5/2011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79A985-8629-481B-AEFE-09801CB50F2C}"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DDD774D2-8059-4D5C-AE0A-9A251F70CC0D}" type="datetimeFigureOut">
              <a:rPr lang="en-US" smtClean="0"/>
              <a:pPr/>
              <a:t>5/5/2011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9079A985-8629-481B-AEFE-09801CB50F2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reeonlinephotoeditor.com/"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www.photocollage.net/" TargetMode="External"/><Relationship Id="rId4" Type="http://schemas.openxmlformats.org/officeDocument/2006/relationships/hyperlink" Target="http://www.glitterphoto.ne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shop_logo_feather.jpg"/>
          <p:cNvPicPr>
            <a:picLocks noChangeAspect="1"/>
          </p:cNvPicPr>
          <p:nvPr/>
        </p:nvPicPr>
        <p:blipFill>
          <a:blip r:embed="rId2"/>
          <a:srcRect l="44371"/>
          <a:stretch>
            <a:fillRect/>
          </a:stretch>
        </p:blipFill>
        <p:spPr>
          <a:xfrm>
            <a:off x="0" y="0"/>
            <a:ext cx="4724400" cy="6858000"/>
          </a:xfrm>
          <a:prstGeom prst="rect">
            <a:avLst/>
          </a:prstGeom>
        </p:spPr>
      </p:pic>
      <p:sp>
        <p:nvSpPr>
          <p:cNvPr id="5" name="TextBox 4"/>
          <p:cNvSpPr txBox="1"/>
          <p:nvPr/>
        </p:nvSpPr>
        <p:spPr>
          <a:xfrm>
            <a:off x="2895600" y="1416546"/>
            <a:ext cx="6324600" cy="323165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ICT Enhancement Training:</a:t>
            </a:r>
          </a:p>
          <a:p>
            <a:endPar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Photo Editing</a:t>
            </a:r>
            <a:endPar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381000"/>
            <a:ext cx="8229600" cy="6172200"/>
          </a:xfrm>
        </p:spPr>
        <p:txBody>
          <a:bodyPr>
            <a:normAutofit fontScale="92500" lnSpcReduction="10000"/>
          </a:bodyPr>
          <a:lstStyle/>
          <a:p>
            <a:pPr marL="514350" indent="-514350">
              <a:buNone/>
            </a:pPr>
            <a:r>
              <a:rPr lang="en-US" b="1" u="sng" dirty="0" smtClean="0"/>
              <a:t>WEBP</a:t>
            </a:r>
            <a:endParaRPr lang="en-US" b="1" dirty="0" smtClean="0"/>
          </a:p>
          <a:p>
            <a:pPr marL="514350" indent="-514350">
              <a:buNone/>
            </a:pPr>
            <a:endParaRPr lang="en-US" u="sng" dirty="0"/>
          </a:p>
          <a:p>
            <a:pPr marL="514350" indent="-514350">
              <a:buNone/>
            </a:pPr>
            <a:r>
              <a:rPr lang="en-US" dirty="0"/>
              <a:t>	</a:t>
            </a:r>
            <a:r>
              <a:rPr lang="en-US" dirty="0" smtClean="0"/>
              <a:t>- new image format that uses </a:t>
            </a:r>
            <a:r>
              <a:rPr lang="en-US" dirty="0" err="1" smtClean="0"/>
              <a:t>lossy</a:t>
            </a:r>
            <a:r>
              <a:rPr lang="en-US" dirty="0" smtClean="0"/>
              <a:t> compression</a:t>
            </a:r>
          </a:p>
          <a:p>
            <a:pPr marL="514350" indent="-514350">
              <a:buNone/>
            </a:pPr>
            <a:r>
              <a:rPr lang="en-US" dirty="0"/>
              <a:t>	</a:t>
            </a:r>
            <a:r>
              <a:rPr lang="en-US" dirty="0" smtClean="0"/>
              <a:t>- designed by Google to reduce image size to speed up webpage loading</a:t>
            </a:r>
          </a:p>
          <a:p>
            <a:pPr marL="514350" indent="-514350">
              <a:buNone/>
            </a:pPr>
            <a:endParaRPr lang="en-US" dirty="0"/>
          </a:p>
          <a:p>
            <a:pPr marL="514350" indent="-514350">
              <a:buNone/>
            </a:pPr>
            <a:r>
              <a:rPr lang="en-US" dirty="0" smtClean="0"/>
              <a:t>Others:</a:t>
            </a:r>
          </a:p>
          <a:p>
            <a:pPr marL="514350" indent="-514350">
              <a:buNone/>
            </a:pPr>
            <a:endParaRPr lang="en-US" dirty="0"/>
          </a:p>
          <a:p>
            <a:pPr marL="514350" indent="-514350">
              <a:buNone/>
            </a:pPr>
            <a:r>
              <a:rPr lang="en-US" dirty="0" smtClean="0"/>
              <a:t>	PPM, PGM, PBM, PNM, JPEG XR, TGA, ILBM, PCX, ECW, IMG, SID, CDS, FITS, PGF, XCF, PSD, PSP</a:t>
            </a:r>
          </a:p>
          <a:p>
            <a:pPr marL="514350" indent="-514350">
              <a:buNone/>
            </a:pPr>
            <a:r>
              <a:rPr lang="en-US" dirty="0"/>
              <a:t>	</a:t>
            </a:r>
            <a:r>
              <a:rPr lang="en-US" dirty="0" smtClean="0"/>
              <a:t>CGM, RS-274X, SVG, AI, CDR, EPS, HVIF, ODG, PDF, PGML, SWF, VML, WMF/EMF, XPS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808037"/>
            <a:ext cx="8229600" cy="4525963"/>
          </a:xfrm>
        </p:spPr>
        <p:txBody>
          <a:bodyPr>
            <a:normAutofit/>
          </a:bodyPr>
          <a:lstStyle/>
          <a:p>
            <a:pPr marL="514350" indent="-514350">
              <a:buAutoNum type="alphaUcPeriod"/>
            </a:pPr>
            <a:r>
              <a:rPr lang="en-US" b="1" u="sng" dirty="0" smtClean="0"/>
              <a:t>Programs (</a:t>
            </a:r>
            <a:r>
              <a:rPr lang="en-US" b="1" u="sng" dirty="0" err="1" smtClean="0"/>
              <a:t>Softwares</a:t>
            </a:r>
            <a:r>
              <a:rPr lang="en-US" b="1" u="sng" dirty="0" smtClean="0"/>
              <a:t>)</a:t>
            </a:r>
          </a:p>
          <a:p>
            <a:pPr marL="914353" lvl="1" indent="-514350">
              <a:buNone/>
            </a:pPr>
            <a:endParaRPr lang="en-US" dirty="0" smtClean="0"/>
          </a:p>
          <a:p>
            <a:pPr marL="914353" lvl="1" indent="-514350">
              <a:buNone/>
            </a:pPr>
            <a:r>
              <a:rPr lang="en-US" dirty="0" smtClean="0"/>
              <a:t>Adobe Photoshop / Adobe Photoshop Elements</a:t>
            </a:r>
          </a:p>
          <a:p>
            <a:pPr marL="914353" lvl="1" indent="-514350">
              <a:buNone/>
            </a:pPr>
            <a:r>
              <a:rPr lang="en-US" dirty="0" smtClean="0"/>
              <a:t>Corel Paint Shop Pro</a:t>
            </a:r>
          </a:p>
          <a:p>
            <a:pPr marL="914353" lvl="1" indent="-514350">
              <a:buNone/>
            </a:pPr>
            <a:r>
              <a:rPr lang="en-US" dirty="0" smtClean="0"/>
              <a:t>Paint</a:t>
            </a:r>
          </a:p>
          <a:p>
            <a:pPr marL="914353" lvl="1" indent="-514350">
              <a:buNone/>
            </a:pPr>
            <a:r>
              <a:rPr lang="en-US" dirty="0" smtClean="0"/>
              <a:t>GIMP</a:t>
            </a:r>
          </a:p>
          <a:p>
            <a:pPr marL="914353" lvl="1" indent="-514350">
              <a:buNone/>
            </a:pPr>
            <a:r>
              <a:rPr lang="en-US" dirty="0" err="1" smtClean="0"/>
              <a:t>ACDSee</a:t>
            </a:r>
            <a:r>
              <a:rPr lang="en-US" dirty="0" smtClean="0"/>
              <a:t> Photo Editor</a:t>
            </a:r>
          </a:p>
          <a:p>
            <a:pPr marL="914353" lvl="1" indent="-514350">
              <a:buNone/>
            </a:pPr>
            <a:r>
              <a:rPr lang="en-US" dirty="0" smtClean="0"/>
              <a:t>Ulead Photo Impact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1189037"/>
            <a:ext cx="8229600" cy="4525963"/>
          </a:xfrm>
        </p:spPr>
        <p:txBody>
          <a:bodyPr>
            <a:normAutofit/>
          </a:bodyPr>
          <a:lstStyle/>
          <a:p>
            <a:pPr marL="914353" lvl="1" indent="-514350">
              <a:buNone/>
            </a:pPr>
            <a:r>
              <a:rPr lang="en-US" b="1" u="sng" dirty="0" smtClean="0"/>
              <a:t>Online Editors</a:t>
            </a:r>
          </a:p>
          <a:p>
            <a:pPr marL="914353" lvl="1" indent="-514350">
              <a:buNone/>
            </a:pPr>
            <a:endParaRPr lang="en-US" dirty="0" smtClean="0"/>
          </a:p>
          <a:p>
            <a:pPr marL="914353" lvl="1" indent="-514350">
              <a:buNone/>
            </a:pPr>
            <a:r>
              <a:rPr lang="en-US" dirty="0" smtClean="0">
                <a:hlinkClick r:id="rId3"/>
              </a:rPr>
              <a:t>www.freeonlinephotoeditor.com</a:t>
            </a:r>
            <a:endParaRPr lang="en-US" dirty="0" smtClean="0"/>
          </a:p>
          <a:p>
            <a:pPr marL="914353" lvl="1" indent="-514350">
              <a:buNone/>
            </a:pPr>
            <a:r>
              <a:rPr lang="en-US" dirty="0" smtClean="0">
                <a:hlinkClick r:id="rId4"/>
              </a:rPr>
              <a:t>www.glitterphoto.net</a:t>
            </a:r>
            <a:endParaRPr lang="en-US" dirty="0" smtClean="0"/>
          </a:p>
          <a:p>
            <a:pPr marL="914353" lvl="1" indent="-514350">
              <a:buNone/>
            </a:pPr>
            <a:r>
              <a:rPr lang="en-US" dirty="0" smtClean="0">
                <a:hlinkClick r:id="rId5"/>
              </a:rPr>
              <a:t>www.photocollage.net</a:t>
            </a:r>
            <a:endParaRPr lang="en-US" dirty="0" smtClean="0"/>
          </a:p>
          <a:p>
            <a:pPr marL="914353" lvl="1" indent="-514350">
              <a:buNone/>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from="(-#ppt_w/2)" to="(#ppt_x)" calcmode="lin" valueType="num">
                                      <p:cBhvr>
                                        <p:cTn id="14" dur="600" fill="hold">
                                          <p:stCondLst>
                                            <p:cond delay="0"/>
                                          </p:stCondLst>
                                        </p:cTn>
                                        <p:tgtEl>
                                          <p:spTgt spid="3">
                                            <p:txEl>
                                              <p:pRg st="2" end="2"/>
                                            </p:txEl>
                                          </p:spTgt>
                                        </p:tgtEl>
                                        <p:attrNameLst>
                                          <p:attrName>ppt_x</p:attrName>
                                        </p:attrNameLst>
                                      </p:cBhvr>
                                    </p:anim>
                                    <p:anim from="0" to="-1.0" calcmode="lin" valueType="num">
                                      <p:cBhvr>
                                        <p:cTn id="15" dur="200" decel="50000" autoRev="1" fill="hold">
                                          <p:stCondLst>
                                            <p:cond delay="600"/>
                                          </p:stCondLst>
                                        </p:cTn>
                                        <p:tgtEl>
                                          <p:spTgt spid="3">
                                            <p:txEl>
                                              <p:pRg st="2" end="2"/>
                                            </p:txEl>
                                          </p:spTgt>
                                        </p:tgtEl>
                                        <p:attrNameLst>
                                          <p:attrName>xshear</p:attrName>
                                        </p:attrNameLst>
                                      </p:cBhvr>
                                    </p:anim>
                                    <p:animScale>
                                      <p:cBhvr>
                                        <p:cTn id="16" dur="200" decel="100000" autoRev="1" fill="hold">
                                          <p:stCondLst>
                                            <p:cond delay="600"/>
                                          </p:stCondLst>
                                        </p:cTn>
                                        <p:tgtEl>
                                          <p:spTgt spid="3">
                                            <p:txEl>
                                              <p:pRg st="2" end="2"/>
                                            </p:txEl>
                                          </p:spTgt>
                                        </p:tgtEl>
                                      </p:cBhvr>
                                      <p:from x="100000" y="100000"/>
                                      <p:to x="80000" y="100000"/>
                                    </p:animScale>
                                    <p:anim by="(#ppt_h/3+#ppt_w*0.1)" calcmode="lin" valueType="num">
                                      <p:cBhvr additive="sum">
                                        <p:cTn id="17"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from="(-#ppt_w/2)" to="(#ppt_x)" calcmode="lin" valueType="num">
                                      <p:cBhvr>
                                        <p:cTn id="22" dur="600" fill="hold">
                                          <p:stCondLst>
                                            <p:cond delay="0"/>
                                          </p:stCondLst>
                                        </p:cTn>
                                        <p:tgtEl>
                                          <p:spTgt spid="3">
                                            <p:txEl>
                                              <p:pRg st="3" end="3"/>
                                            </p:txEl>
                                          </p:spTgt>
                                        </p:tgtEl>
                                        <p:attrNameLst>
                                          <p:attrName>ppt_x</p:attrName>
                                        </p:attrNameLst>
                                      </p:cBhvr>
                                    </p:anim>
                                    <p:anim from="0" to="-1.0" calcmode="lin" valueType="num">
                                      <p:cBhvr>
                                        <p:cTn id="23" dur="200" decel="50000" autoRev="1" fill="hold">
                                          <p:stCondLst>
                                            <p:cond delay="600"/>
                                          </p:stCondLst>
                                        </p:cTn>
                                        <p:tgtEl>
                                          <p:spTgt spid="3">
                                            <p:txEl>
                                              <p:pRg st="3" end="3"/>
                                            </p:txEl>
                                          </p:spTgt>
                                        </p:tgtEl>
                                        <p:attrNameLst>
                                          <p:attrName>xshear</p:attrName>
                                        </p:attrNameLst>
                                      </p:cBhvr>
                                    </p:anim>
                                    <p:animScale>
                                      <p:cBhvr>
                                        <p:cTn id="24" dur="200" decel="100000" autoRev="1" fill="hold">
                                          <p:stCondLst>
                                            <p:cond delay="600"/>
                                          </p:stCondLst>
                                        </p:cTn>
                                        <p:tgtEl>
                                          <p:spTgt spid="3">
                                            <p:txEl>
                                              <p:pRg st="3" end="3"/>
                                            </p:txEl>
                                          </p:spTgt>
                                        </p:tgtEl>
                                      </p:cBhvr>
                                      <p:from x="100000" y="100000"/>
                                      <p:to x="80000" y="100000"/>
                                    </p:animScale>
                                    <p:anim by="(#ppt_h/3+#ppt_w*0.1)" calcmode="lin" valueType="num">
                                      <p:cBhvr additive="sum">
                                        <p:cTn id="25"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from="(-#ppt_w/2)" to="(#ppt_x)" calcmode="lin" valueType="num">
                                      <p:cBhvr>
                                        <p:cTn id="30" dur="600" fill="hold">
                                          <p:stCondLst>
                                            <p:cond delay="0"/>
                                          </p:stCondLst>
                                        </p:cTn>
                                        <p:tgtEl>
                                          <p:spTgt spid="3">
                                            <p:txEl>
                                              <p:pRg st="4" end="4"/>
                                            </p:txEl>
                                          </p:spTgt>
                                        </p:tgtEl>
                                        <p:attrNameLst>
                                          <p:attrName>ppt_x</p:attrName>
                                        </p:attrNameLst>
                                      </p:cBhvr>
                                    </p:anim>
                                    <p:anim from="0" to="-1.0" calcmode="lin" valueType="num">
                                      <p:cBhvr>
                                        <p:cTn id="31" dur="200" decel="50000" autoRev="1" fill="hold">
                                          <p:stCondLst>
                                            <p:cond delay="600"/>
                                          </p:stCondLst>
                                        </p:cTn>
                                        <p:tgtEl>
                                          <p:spTgt spid="3">
                                            <p:txEl>
                                              <p:pRg st="4" end="4"/>
                                            </p:txEl>
                                          </p:spTgt>
                                        </p:tgtEl>
                                        <p:attrNameLst>
                                          <p:attrName>xshear</p:attrName>
                                        </p:attrNameLst>
                                      </p:cBhvr>
                                    </p:anim>
                                    <p:animScale>
                                      <p:cBhvr>
                                        <p:cTn id="32" dur="200" decel="100000" autoRev="1" fill="hold">
                                          <p:stCondLst>
                                            <p:cond delay="600"/>
                                          </p:stCondLst>
                                        </p:cTn>
                                        <p:tgtEl>
                                          <p:spTgt spid="3">
                                            <p:txEl>
                                              <p:pRg st="4" end="4"/>
                                            </p:txEl>
                                          </p:spTgt>
                                        </p:tgtEl>
                                      </p:cBhvr>
                                      <p:from x="100000" y="100000"/>
                                      <p:to x="80000" y="100000"/>
                                    </p:animScale>
                                    <p:anim by="(#ppt_h/3+#ppt_w*0.1)" calcmode="lin" valueType="num">
                                      <p:cBhvr additive="sum">
                                        <p:cTn id="33"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808037"/>
            <a:ext cx="8229600" cy="5440363"/>
          </a:xfrm>
        </p:spPr>
        <p:txBody>
          <a:bodyPr>
            <a:normAutofit fontScale="85000" lnSpcReduction="20000"/>
          </a:bodyPr>
          <a:lstStyle/>
          <a:p>
            <a:pPr marL="914353" lvl="1" indent="-514350">
              <a:buNone/>
            </a:pPr>
            <a:r>
              <a:rPr lang="en-US" u="sng" dirty="0" smtClean="0"/>
              <a:t>Installed Applications vs. Online Editors</a:t>
            </a:r>
          </a:p>
          <a:p>
            <a:pPr marL="914353" lvl="1" indent="-514350">
              <a:buNone/>
            </a:pPr>
            <a:endParaRPr lang="en-US" dirty="0" smtClean="0"/>
          </a:p>
          <a:p>
            <a:pPr marL="914353" lvl="1" indent="-514350">
              <a:buNone/>
            </a:pPr>
            <a:r>
              <a:rPr lang="en-US" dirty="0" smtClean="0"/>
              <a:t>Installed Apps:</a:t>
            </a:r>
          </a:p>
          <a:p>
            <a:pPr marL="914353" lvl="1" indent="-514350">
              <a:buNone/>
            </a:pPr>
            <a:r>
              <a:rPr lang="en-US" i="1" dirty="0" smtClean="0"/>
              <a:t>Pros</a:t>
            </a:r>
            <a:endParaRPr lang="en-US" i="1" dirty="0"/>
          </a:p>
          <a:p>
            <a:pPr marL="914353" lvl="1" indent="-514350">
              <a:buAutoNum type="arabicPeriod"/>
            </a:pPr>
            <a:r>
              <a:rPr lang="en-US" dirty="0" smtClean="0"/>
              <a:t>Offers a very wide range of editing possibilities</a:t>
            </a:r>
          </a:p>
          <a:p>
            <a:pPr marL="914353" lvl="1" indent="-514350">
              <a:buAutoNum type="arabicPeriod"/>
            </a:pPr>
            <a:r>
              <a:rPr lang="en-US" dirty="0" smtClean="0"/>
              <a:t>Has quite a handful of filter/instant effects</a:t>
            </a:r>
          </a:p>
          <a:p>
            <a:pPr marL="914353" lvl="1" indent="-514350">
              <a:buAutoNum type="arabicPeriod"/>
            </a:pPr>
            <a:r>
              <a:rPr lang="en-US" dirty="0" smtClean="0"/>
              <a:t>You could mix different processes or effects to come up with a new unique effect</a:t>
            </a:r>
          </a:p>
          <a:p>
            <a:pPr marL="914353" lvl="1" indent="-514350">
              <a:buAutoNum type="arabicPeriod"/>
            </a:pPr>
            <a:r>
              <a:rPr lang="en-US" dirty="0" smtClean="0"/>
              <a:t>Best to create competitive and professional artworks</a:t>
            </a:r>
          </a:p>
          <a:p>
            <a:pPr marL="914353" lvl="1" indent="-514350">
              <a:buAutoNum type="arabicPeriod"/>
            </a:pPr>
            <a:r>
              <a:rPr lang="en-US" dirty="0" smtClean="0"/>
              <a:t>Gives high quality images</a:t>
            </a:r>
          </a:p>
          <a:p>
            <a:pPr marL="914353" lvl="1" indent="-514350">
              <a:buNone/>
            </a:pPr>
            <a:r>
              <a:rPr lang="en-US" i="1" dirty="0" smtClean="0"/>
              <a:t>Cons</a:t>
            </a:r>
          </a:p>
          <a:p>
            <a:pPr marL="914353" lvl="1" indent="-514350">
              <a:buAutoNum type="arabicPeriod"/>
            </a:pPr>
            <a:r>
              <a:rPr lang="en-US" dirty="0" smtClean="0"/>
              <a:t>Requires knowledge of the software and its processes</a:t>
            </a:r>
          </a:p>
          <a:p>
            <a:pPr marL="914353" lvl="1" indent="-514350">
              <a:buAutoNum type="arabicPeriod"/>
            </a:pPr>
            <a:r>
              <a:rPr lang="en-US" dirty="0" smtClean="0"/>
              <a:t>Has certain system requirements that your computer should meet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808037"/>
            <a:ext cx="8229600" cy="5440363"/>
          </a:xfrm>
        </p:spPr>
        <p:txBody>
          <a:bodyPr>
            <a:normAutofit fontScale="92500" lnSpcReduction="10000"/>
          </a:bodyPr>
          <a:lstStyle/>
          <a:p>
            <a:pPr marL="914353" lvl="1" indent="-514350">
              <a:buNone/>
            </a:pPr>
            <a:r>
              <a:rPr lang="en-US" u="sng" dirty="0" smtClean="0"/>
              <a:t>Installed Applications vs. Online Editors</a:t>
            </a:r>
          </a:p>
          <a:p>
            <a:pPr marL="914353" lvl="1" indent="-514350">
              <a:buNone/>
            </a:pPr>
            <a:endParaRPr lang="en-US" dirty="0" smtClean="0"/>
          </a:p>
          <a:p>
            <a:pPr marL="914353" lvl="1" indent="-514350">
              <a:buNone/>
            </a:pPr>
            <a:r>
              <a:rPr lang="en-US" dirty="0" smtClean="0"/>
              <a:t>Online Editors:</a:t>
            </a:r>
          </a:p>
          <a:p>
            <a:pPr marL="914353" lvl="1" indent="-514350">
              <a:buNone/>
            </a:pPr>
            <a:r>
              <a:rPr lang="en-US" i="1" dirty="0" smtClean="0"/>
              <a:t>Pros</a:t>
            </a:r>
            <a:endParaRPr lang="en-US" i="1" dirty="0"/>
          </a:p>
          <a:p>
            <a:pPr marL="914353" lvl="1" indent="-514350">
              <a:buAutoNum type="arabicPeriod"/>
            </a:pPr>
            <a:r>
              <a:rPr lang="en-US" dirty="0" smtClean="0"/>
              <a:t>Offers fast editing with guides/instructions</a:t>
            </a:r>
          </a:p>
          <a:p>
            <a:pPr marL="914353" lvl="1" indent="-514350">
              <a:buAutoNum type="arabicPeriod"/>
            </a:pPr>
            <a:r>
              <a:rPr lang="en-US" dirty="0" smtClean="0"/>
              <a:t>Desired output can be obtained in just a few clicks</a:t>
            </a:r>
          </a:p>
          <a:p>
            <a:pPr marL="914353" lvl="1" indent="-514350">
              <a:buAutoNum type="arabicPeriod"/>
            </a:pPr>
            <a:r>
              <a:rPr lang="en-US" dirty="0" smtClean="0"/>
              <a:t>User friendly and already has a variety of templates and effects to choose from</a:t>
            </a:r>
          </a:p>
          <a:p>
            <a:pPr marL="914353" lvl="1" indent="-514350">
              <a:buNone/>
            </a:pPr>
            <a:r>
              <a:rPr lang="en-US" i="1" dirty="0" smtClean="0"/>
              <a:t>Cons</a:t>
            </a:r>
          </a:p>
          <a:p>
            <a:pPr marL="914353" lvl="1" indent="-514350">
              <a:buAutoNum type="arabicPeriod"/>
            </a:pPr>
            <a:r>
              <a:rPr lang="en-US" dirty="0" smtClean="0"/>
              <a:t>Limited effects/templates</a:t>
            </a:r>
          </a:p>
          <a:p>
            <a:pPr marL="914353" lvl="1" indent="-514350">
              <a:buAutoNum type="arabicPeriod"/>
            </a:pPr>
            <a:r>
              <a:rPr lang="en-US" dirty="0" smtClean="0"/>
              <a:t>Limited file size</a:t>
            </a:r>
          </a:p>
          <a:p>
            <a:pPr marL="914353" lvl="1" indent="-514350">
              <a:buAutoNum type="arabicPeriod"/>
            </a:pPr>
            <a:r>
              <a:rPr lang="en-US" dirty="0" smtClean="0"/>
              <a:t>Doesn’t offer high quality images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808037"/>
            <a:ext cx="8229600" cy="5440363"/>
          </a:xfrm>
        </p:spPr>
        <p:txBody>
          <a:bodyPr>
            <a:normAutofit/>
          </a:bodyPr>
          <a:lstStyle/>
          <a:p>
            <a:pPr marL="914353" lvl="1" indent="-514350">
              <a:buNone/>
            </a:pPr>
            <a:r>
              <a:rPr lang="en-US" u="sng" dirty="0" smtClean="0"/>
              <a:t>Examples of Bitmap Images</a:t>
            </a:r>
            <a:endParaRPr lang="en-US" dirty="0" smtClean="0"/>
          </a:p>
        </p:txBody>
      </p:sp>
      <p:pic>
        <p:nvPicPr>
          <p:cNvPr id="5" name="Picture 4" descr="bitmap_example.jpg"/>
          <p:cNvPicPr>
            <a:picLocks noChangeAspect="1"/>
          </p:cNvPicPr>
          <p:nvPr/>
        </p:nvPicPr>
        <p:blipFill>
          <a:blip r:embed="rId3"/>
          <a:stretch>
            <a:fillRect/>
          </a:stretch>
        </p:blipFill>
        <p:spPr>
          <a:xfrm>
            <a:off x="1981200" y="1585423"/>
            <a:ext cx="4572000" cy="4815377"/>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808037"/>
            <a:ext cx="8229600" cy="5440363"/>
          </a:xfrm>
        </p:spPr>
        <p:txBody>
          <a:bodyPr>
            <a:normAutofit/>
          </a:bodyPr>
          <a:lstStyle/>
          <a:p>
            <a:pPr marL="914353" lvl="1" indent="-514350">
              <a:buNone/>
            </a:pPr>
            <a:r>
              <a:rPr lang="en-US" u="sng" dirty="0" smtClean="0"/>
              <a:t>Examples of Bitmap Images</a:t>
            </a:r>
            <a:endParaRPr lang="en-US" dirty="0" smtClean="0"/>
          </a:p>
        </p:txBody>
      </p:sp>
      <p:pic>
        <p:nvPicPr>
          <p:cNvPr id="6" name="Picture 5" descr="pet-18.jpg"/>
          <p:cNvPicPr>
            <a:picLocks noChangeAspect="1"/>
          </p:cNvPicPr>
          <p:nvPr/>
        </p:nvPicPr>
        <p:blipFill>
          <a:blip r:embed="rId3"/>
          <a:stretch>
            <a:fillRect/>
          </a:stretch>
        </p:blipFill>
        <p:spPr>
          <a:xfrm>
            <a:off x="1447800" y="1701800"/>
            <a:ext cx="6096000" cy="4470400"/>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808037"/>
            <a:ext cx="8229600" cy="5440363"/>
          </a:xfrm>
        </p:spPr>
        <p:txBody>
          <a:bodyPr>
            <a:normAutofit/>
          </a:bodyPr>
          <a:lstStyle/>
          <a:p>
            <a:pPr marL="914353" lvl="1" indent="-514350">
              <a:buNone/>
            </a:pPr>
            <a:r>
              <a:rPr lang="en-US" u="sng" dirty="0" smtClean="0"/>
              <a:t>Examples of Vector Graphics</a:t>
            </a:r>
            <a:endParaRPr lang="en-US" dirty="0" smtClean="0"/>
          </a:p>
        </p:txBody>
      </p:sp>
      <p:pic>
        <p:nvPicPr>
          <p:cNvPr id="5" name="Picture 4" descr="photorealistic-mustang-vector-car.jpg"/>
          <p:cNvPicPr>
            <a:picLocks noChangeAspect="1"/>
          </p:cNvPicPr>
          <p:nvPr/>
        </p:nvPicPr>
        <p:blipFill>
          <a:blip r:embed="rId3"/>
          <a:stretch>
            <a:fillRect/>
          </a:stretch>
        </p:blipFill>
        <p:spPr>
          <a:xfrm>
            <a:off x="1371600" y="2209800"/>
            <a:ext cx="6350000" cy="3975100"/>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808037"/>
            <a:ext cx="8229600" cy="5440363"/>
          </a:xfrm>
        </p:spPr>
        <p:txBody>
          <a:bodyPr>
            <a:normAutofit/>
          </a:bodyPr>
          <a:lstStyle/>
          <a:p>
            <a:pPr marL="914353" lvl="1" indent="-514350">
              <a:buNone/>
            </a:pPr>
            <a:r>
              <a:rPr lang="en-US" u="sng" dirty="0" smtClean="0"/>
              <a:t>Examples of Vector Graphics</a:t>
            </a:r>
            <a:endParaRPr lang="en-US" dirty="0" smtClean="0"/>
          </a:p>
        </p:txBody>
      </p:sp>
      <p:pic>
        <p:nvPicPr>
          <p:cNvPr id="7" name="Picture 6" descr="Vector_Kid_by_Lawnz.jpg"/>
          <p:cNvPicPr>
            <a:picLocks noChangeAspect="1"/>
          </p:cNvPicPr>
          <p:nvPr/>
        </p:nvPicPr>
        <p:blipFill>
          <a:blip r:embed="rId3"/>
          <a:stretch>
            <a:fillRect/>
          </a:stretch>
        </p:blipFill>
        <p:spPr>
          <a:xfrm>
            <a:off x="2133600" y="1752600"/>
            <a:ext cx="4762500" cy="4486275"/>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808037"/>
            <a:ext cx="8229600" cy="5440363"/>
          </a:xfrm>
        </p:spPr>
        <p:txBody>
          <a:bodyPr>
            <a:normAutofit/>
          </a:bodyPr>
          <a:lstStyle/>
          <a:p>
            <a:pPr marL="914353" lvl="1" indent="-514350">
              <a:buNone/>
            </a:pPr>
            <a:r>
              <a:rPr lang="en-US" u="sng" dirty="0" smtClean="0"/>
              <a:t>Bitmap vs. Vector</a:t>
            </a:r>
            <a:endParaRPr lang="en-US" dirty="0" smtClean="0"/>
          </a:p>
        </p:txBody>
      </p:sp>
      <p:pic>
        <p:nvPicPr>
          <p:cNvPr id="5" name="Picture 4" descr="VectorBitmapExample.png"/>
          <p:cNvPicPr>
            <a:picLocks noChangeAspect="1"/>
          </p:cNvPicPr>
          <p:nvPr/>
        </p:nvPicPr>
        <p:blipFill>
          <a:blip r:embed="rId3"/>
          <a:stretch>
            <a:fillRect/>
          </a:stretch>
        </p:blipFill>
        <p:spPr>
          <a:xfrm>
            <a:off x="2692092" y="1828800"/>
            <a:ext cx="3556308" cy="4572397"/>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2" name="Title 1"/>
          <p:cNvSpPr>
            <a:spLocks noGrp="1"/>
          </p:cNvSpPr>
          <p:nvPr>
            <p:ph type="title"/>
          </p:nvPr>
        </p:nvSpPr>
        <p:spPr/>
        <p:txBody>
          <a:bodyPr>
            <a:normAutofit/>
          </a:bodyPr>
          <a:lstStyle/>
          <a:p>
            <a:pPr algn="l"/>
            <a:r>
              <a:rPr lang="en-US" sz="3200" b="1" dirty="0" smtClean="0">
                <a:latin typeface="Myriad Pro" pitchFamily="34" charset="0"/>
              </a:rPr>
              <a:t>I.  Intro To Photo Editing</a:t>
            </a:r>
            <a:endParaRPr lang="en-US" sz="3200" b="1" dirty="0">
              <a:latin typeface="Myriad Pro" pitchFamily="34" charset="0"/>
            </a:endParaRPr>
          </a:p>
        </p:txBody>
      </p:sp>
      <p:sp>
        <p:nvSpPr>
          <p:cNvPr id="3" name="Content Placeholder 2"/>
          <p:cNvSpPr>
            <a:spLocks noGrp="1"/>
          </p:cNvSpPr>
          <p:nvPr>
            <p:ph idx="1"/>
          </p:nvPr>
        </p:nvSpPr>
        <p:spPr/>
        <p:txBody>
          <a:bodyPr>
            <a:normAutofit fontScale="92500" lnSpcReduction="10000"/>
          </a:bodyPr>
          <a:lstStyle/>
          <a:p>
            <a:pPr marL="514350" indent="-514350">
              <a:buAutoNum type="alphaUcPeriod"/>
            </a:pPr>
            <a:r>
              <a:rPr lang="en-US" u="sng" dirty="0" smtClean="0"/>
              <a:t>Image Basics – File Formats</a:t>
            </a:r>
          </a:p>
          <a:p>
            <a:pPr marL="914353" lvl="1" indent="-514350">
              <a:buNone/>
            </a:pPr>
            <a:endParaRPr lang="en-US" dirty="0" smtClean="0"/>
          </a:p>
          <a:p>
            <a:pPr marL="914353" lvl="1" indent="-514350">
              <a:buNone/>
            </a:pPr>
            <a:r>
              <a:rPr lang="en-US" dirty="0" smtClean="0"/>
              <a:t>Image file formats are standardized means of </a:t>
            </a:r>
            <a:r>
              <a:rPr lang="en-US" i="1" dirty="0" smtClean="0"/>
              <a:t>organizing and storing digital images</a:t>
            </a:r>
          </a:p>
          <a:p>
            <a:pPr marL="914353" lvl="1" indent="-514350">
              <a:buNone/>
            </a:pPr>
            <a:endParaRPr lang="en-US" dirty="0"/>
          </a:p>
          <a:p>
            <a:pPr marL="914353" lvl="1" indent="-514350">
              <a:buNone/>
            </a:pPr>
            <a:r>
              <a:rPr lang="en-US" dirty="0" smtClean="0"/>
              <a:t>Image files are composed of either </a:t>
            </a:r>
            <a:r>
              <a:rPr lang="en-US" i="1" dirty="0" smtClean="0"/>
              <a:t>pixels</a:t>
            </a:r>
            <a:r>
              <a:rPr lang="en-US" dirty="0" smtClean="0"/>
              <a:t> or </a:t>
            </a:r>
            <a:r>
              <a:rPr lang="en-US" i="1" dirty="0" smtClean="0"/>
              <a:t>vector</a:t>
            </a:r>
            <a:r>
              <a:rPr lang="en-US" dirty="0" smtClean="0"/>
              <a:t> data.</a:t>
            </a:r>
          </a:p>
          <a:p>
            <a:pPr marL="914353" lvl="1" indent="-514350">
              <a:buNone/>
            </a:pPr>
            <a:endParaRPr lang="en-US" dirty="0"/>
          </a:p>
          <a:p>
            <a:pPr marL="914353" lvl="1" indent="-514350">
              <a:buNone/>
            </a:pPr>
            <a:r>
              <a:rPr lang="en-US" dirty="0" smtClean="0"/>
              <a:t>The pixel that constitute an image are ordered as a grid (columns and rows); each pixels consists of numbers representing magnitudes of brightness and color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808037"/>
            <a:ext cx="8229600" cy="5440363"/>
          </a:xfrm>
        </p:spPr>
        <p:txBody>
          <a:bodyPr>
            <a:normAutofit fontScale="85000" lnSpcReduction="20000"/>
          </a:bodyPr>
          <a:lstStyle/>
          <a:p>
            <a:pPr marL="914353" lvl="1" indent="-514350">
              <a:buNone/>
            </a:pPr>
            <a:r>
              <a:rPr lang="en-US" u="sng" dirty="0" smtClean="0"/>
              <a:t>C.  Internet Sourcing and Limitations</a:t>
            </a:r>
          </a:p>
          <a:p>
            <a:pPr marL="914353" lvl="1" indent="-514350">
              <a:buNone/>
            </a:pPr>
            <a:endParaRPr lang="en-US" dirty="0" smtClean="0"/>
          </a:p>
          <a:p>
            <a:pPr marL="914353" lvl="1" indent="-514350">
              <a:buNone/>
            </a:pPr>
            <a:r>
              <a:rPr lang="en-US" dirty="0" smtClean="0"/>
              <a:t>One of the key tasks of a graphic designer is to create or source graphics that will enhance the stated aims of each project.</a:t>
            </a:r>
          </a:p>
          <a:p>
            <a:pPr marL="914353" lvl="1" indent="-514350">
              <a:buNone/>
            </a:pPr>
            <a:endParaRPr lang="en-US" dirty="0"/>
          </a:p>
          <a:p>
            <a:pPr marL="914353" lvl="1" indent="-514350">
              <a:buNone/>
            </a:pPr>
            <a:r>
              <a:rPr lang="en-US" dirty="0"/>
              <a:t>When time and/or money is tight, the sourcing of images is often the first thing a designer does, rather than starting with sketches, thumbnails and plans because no matter how creative or well-intentioned, these may not be possible within the scope of the project. </a:t>
            </a:r>
            <a:r>
              <a:rPr lang="en-US" dirty="0" err="1"/>
              <a:t>Customised</a:t>
            </a:r>
            <a:r>
              <a:rPr lang="en-US" dirty="0"/>
              <a:t> image creation (photography, artwork, computer generated imagery etc.) is costly and time-consuming. Depending on your project, you may wish to coordinate image creation yourself, get your designer to do it or allow the designer to present you with some already existing image options.</a:t>
            </a:r>
            <a:endParaRPr lang="en-US" dirty="0" smtClean="0"/>
          </a:p>
          <a:p>
            <a:pPr marL="914353" lvl="1" indent="-514350">
              <a:buNone/>
            </a:pP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808037"/>
            <a:ext cx="8229600" cy="5821363"/>
          </a:xfrm>
        </p:spPr>
        <p:txBody>
          <a:bodyPr>
            <a:normAutofit fontScale="70000" lnSpcReduction="20000"/>
          </a:bodyPr>
          <a:lstStyle/>
          <a:p>
            <a:pPr marL="914353" lvl="1" indent="-514350">
              <a:buNone/>
            </a:pPr>
            <a:r>
              <a:rPr lang="en-US" i="1" dirty="0" smtClean="0"/>
              <a:t>However…</a:t>
            </a:r>
          </a:p>
          <a:p>
            <a:pPr marL="914353" lvl="1" indent="-514350">
              <a:buNone/>
            </a:pPr>
            <a:endParaRPr lang="en-US" dirty="0" smtClean="0"/>
          </a:p>
          <a:p>
            <a:pPr marL="914353" lvl="1" indent="-514350">
              <a:buNone/>
            </a:pPr>
            <a:r>
              <a:rPr lang="en-US" dirty="0" smtClean="0">
                <a:solidFill>
                  <a:srgbClr val="FF0000"/>
                </a:solidFill>
              </a:rPr>
              <a:t>Images should not be taken from other projects or websites </a:t>
            </a:r>
            <a:r>
              <a:rPr lang="en-US" dirty="0" smtClean="0"/>
              <a:t>unless a copyright/usage RELEASE is in place or fair dealing/fair use could be involved to protect the publisher</a:t>
            </a:r>
          </a:p>
          <a:p>
            <a:pPr marL="914353" lvl="1" indent="-514350">
              <a:buNone/>
            </a:pPr>
            <a:endParaRPr lang="en-US" dirty="0"/>
          </a:p>
          <a:p>
            <a:pPr marL="914353" lvl="1" indent="-514350">
              <a:buNone/>
            </a:pPr>
            <a:r>
              <a:rPr lang="en-US" i="1" dirty="0" smtClean="0"/>
              <a:t>Therefore…</a:t>
            </a:r>
          </a:p>
          <a:p>
            <a:pPr marL="914353" lvl="1" indent="-514350">
              <a:buNone/>
            </a:pPr>
            <a:endParaRPr lang="en-US" dirty="0"/>
          </a:p>
          <a:p>
            <a:pPr marL="914353" lvl="1" indent="-514350">
              <a:buFont typeface="Arial" charset="0"/>
              <a:buChar char="•"/>
            </a:pPr>
            <a:r>
              <a:rPr lang="en-US" dirty="0" smtClean="0"/>
              <a:t>Always check if the image you would like to download is free to use</a:t>
            </a:r>
          </a:p>
          <a:p>
            <a:pPr marL="914353" lvl="1" indent="-514350">
              <a:buNone/>
            </a:pPr>
            <a:r>
              <a:rPr lang="en-US" dirty="0"/>
              <a:t>	</a:t>
            </a:r>
            <a:r>
              <a:rPr lang="en-US" dirty="0" smtClean="0"/>
              <a:t>- for display</a:t>
            </a:r>
          </a:p>
          <a:p>
            <a:pPr marL="914353" lvl="1" indent="-514350">
              <a:buNone/>
            </a:pPr>
            <a:r>
              <a:rPr lang="en-US" dirty="0"/>
              <a:t>	</a:t>
            </a:r>
            <a:r>
              <a:rPr lang="en-US" dirty="0" smtClean="0"/>
              <a:t>- for reproduction</a:t>
            </a:r>
          </a:p>
          <a:p>
            <a:pPr marL="914353" lvl="1" indent="-514350">
              <a:buFont typeface="Arial" charset="0"/>
              <a:buChar char="•"/>
            </a:pPr>
            <a:r>
              <a:rPr lang="en-US" dirty="0" smtClean="0"/>
              <a:t>Royalties are payments made to creators every time their work is used and often apply to books sold, also to photographs or artworks published in others works.</a:t>
            </a:r>
          </a:p>
          <a:p>
            <a:pPr marL="914353" lvl="1" indent="-514350">
              <a:buNone/>
            </a:pPr>
            <a:r>
              <a:rPr lang="en-US" dirty="0"/>
              <a:t>	</a:t>
            </a:r>
            <a:r>
              <a:rPr lang="en-US" dirty="0" smtClean="0"/>
              <a:t>- these types of images are usually referred to as </a:t>
            </a:r>
            <a:r>
              <a:rPr lang="en-US" u="sng" dirty="0" smtClean="0"/>
              <a:t>“rights managed images”</a:t>
            </a:r>
            <a:r>
              <a:rPr lang="en-US" dirty="0" smtClean="0"/>
              <a:t>, because if you incorporate them into your project you will have to pay royalties to the creator every time you go to print.</a:t>
            </a:r>
          </a:p>
          <a:p>
            <a:pPr marL="914353" lvl="1" indent="-514350">
              <a:buNone/>
            </a:pPr>
            <a:endParaRPr lang="en-US" dirty="0"/>
          </a:p>
          <a:p>
            <a:pPr marL="914353" lvl="1" indent="-514350">
              <a:buNone/>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from="(-#ppt_w/2)" to="(#ppt_x)" calcmode="lin" valueType="num">
                                      <p:cBhvr>
                                        <p:cTn id="22" dur="600" fill="hold">
                                          <p:stCondLst>
                                            <p:cond delay="0"/>
                                          </p:stCondLst>
                                        </p:cTn>
                                        <p:tgtEl>
                                          <p:spTgt spid="3">
                                            <p:txEl>
                                              <p:pRg st="4" end="4"/>
                                            </p:txEl>
                                          </p:spTgt>
                                        </p:tgtEl>
                                        <p:attrNameLst>
                                          <p:attrName>ppt_x</p:attrName>
                                        </p:attrNameLst>
                                      </p:cBhvr>
                                    </p:anim>
                                    <p:anim from="0" to="-1.0" calcmode="lin" valueType="num">
                                      <p:cBhvr>
                                        <p:cTn id="23" dur="200" decel="50000" autoRev="1" fill="hold">
                                          <p:stCondLst>
                                            <p:cond delay="600"/>
                                          </p:stCondLst>
                                        </p:cTn>
                                        <p:tgtEl>
                                          <p:spTgt spid="3">
                                            <p:txEl>
                                              <p:pRg st="4" end="4"/>
                                            </p:txEl>
                                          </p:spTgt>
                                        </p:tgtEl>
                                        <p:attrNameLst>
                                          <p:attrName>xshear</p:attrName>
                                        </p:attrNameLst>
                                      </p:cBhvr>
                                    </p:anim>
                                    <p:animScale>
                                      <p:cBhvr>
                                        <p:cTn id="24" dur="200" decel="100000" autoRev="1" fill="hold">
                                          <p:stCondLst>
                                            <p:cond delay="600"/>
                                          </p:stCondLst>
                                        </p:cTn>
                                        <p:tgtEl>
                                          <p:spTgt spid="3">
                                            <p:txEl>
                                              <p:pRg st="4" end="4"/>
                                            </p:txEl>
                                          </p:spTgt>
                                        </p:tgtEl>
                                      </p:cBhvr>
                                      <p:from x="100000" y="100000"/>
                                      <p:to x="80000" y="100000"/>
                                    </p:animScale>
                                    <p:anim by="(#ppt_h/3+#ppt_w*0.1)" calcmode="lin" valueType="num">
                                      <p:cBhvr additive="sum">
                                        <p:cTn id="25"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2" name="Title 1"/>
          <p:cNvSpPr>
            <a:spLocks noGrp="1"/>
          </p:cNvSpPr>
          <p:nvPr>
            <p:ph type="title"/>
          </p:nvPr>
        </p:nvSpPr>
        <p:spPr/>
        <p:txBody>
          <a:bodyPr>
            <a:normAutofit/>
          </a:bodyPr>
          <a:lstStyle/>
          <a:p>
            <a:pPr algn="l"/>
            <a:r>
              <a:rPr lang="en-US" sz="3200" b="1" dirty="0" smtClean="0">
                <a:latin typeface="Myriad Pro" pitchFamily="34" charset="0"/>
              </a:rPr>
              <a:t>I.  Photo Editing Basics</a:t>
            </a:r>
            <a:endParaRPr lang="en-US" sz="3200" b="1" dirty="0">
              <a:latin typeface="Myriad Pro" pitchFamily="34" charset="0"/>
            </a:endParaRPr>
          </a:p>
        </p:txBody>
      </p:sp>
      <p:sp>
        <p:nvSpPr>
          <p:cNvPr id="3" name="Content Placeholder 2"/>
          <p:cNvSpPr>
            <a:spLocks noGrp="1"/>
          </p:cNvSpPr>
          <p:nvPr>
            <p:ph idx="1"/>
          </p:nvPr>
        </p:nvSpPr>
        <p:spPr/>
        <p:txBody>
          <a:bodyPr>
            <a:normAutofit/>
          </a:bodyPr>
          <a:lstStyle/>
          <a:p>
            <a:pPr marL="514350" indent="-514350">
              <a:buAutoNum type="alphaUcPeriod"/>
            </a:pPr>
            <a:r>
              <a:rPr lang="en-US" u="sng" dirty="0" smtClean="0"/>
              <a:t>Software Interface</a:t>
            </a:r>
          </a:p>
          <a:p>
            <a:pPr marL="914353" lvl="1" indent="-514350">
              <a:buNone/>
            </a:pPr>
            <a:endParaRPr lang="en-US" dirty="0" smtClean="0"/>
          </a:p>
          <a:p>
            <a:pPr marL="914353" lvl="1" indent="-514350">
              <a:buAutoNum type="arabicPeriod"/>
            </a:pPr>
            <a:r>
              <a:rPr lang="en-US" dirty="0" smtClean="0"/>
              <a:t>Parts/Interface</a:t>
            </a:r>
          </a:p>
          <a:p>
            <a:pPr marL="1314357" lvl="2" indent="-514350">
              <a:buNone/>
            </a:pPr>
            <a:r>
              <a:rPr lang="en-US" dirty="0" smtClean="0"/>
              <a:t>-  Menu Bar</a:t>
            </a:r>
          </a:p>
          <a:p>
            <a:pPr marL="1314357" lvl="2" indent="-514350">
              <a:buNone/>
            </a:pPr>
            <a:r>
              <a:rPr lang="en-US" dirty="0" smtClean="0"/>
              <a:t>-  Image Window</a:t>
            </a:r>
          </a:p>
          <a:p>
            <a:pPr marL="1314357" lvl="2" indent="-514350">
              <a:buNone/>
            </a:pPr>
            <a:r>
              <a:rPr lang="en-US" dirty="0" smtClean="0"/>
              <a:t>-  Toolbox</a:t>
            </a:r>
          </a:p>
          <a:p>
            <a:pPr marL="1314357" lvl="2" indent="-514350">
              <a:buNone/>
            </a:pPr>
            <a:r>
              <a:rPr lang="en-US" dirty="0" smtClean="0"/>
              <a:t>-  Status Bar</a:t>
            </a:r>
          </a:p>
          <a:p>
            <a:pPr marL="1314357" lvl="2" indent="-514350">
              <a:buNone/>
            </a:pPr>
            <a:r>
              <a:rPr lang="en-US" dirty="0" smtClean="0"/>
              <a:t>-  Palettes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pic>
        <p:nvPicPr>
          <p:cNvPr id="1026" name="Picture 2" descr="http://lgimages.s3.amazonaws.com/data/imagemanager/25128/desktop.jpg"/>
          <p:cNvPicPr>
            <a:picLocks noChangeAspect="1" noChangeArrowheads="1"/>
          </p:cNvPicPr>
          <p:nvPr/>
        </p:nvPicPr>
        <p:blipFill>
          <a:blip r:embed="rId3"/>
          <a:srcRect/>
          <a:stretch>
            <a:fillRect/>
          </a:stretch>
        </p:blipFill>
        <p:spPr bwMode="auto">
          <a:xfrm>
            <a:off x="1295400" y="99610"/>
            <a:ext cx="6553200" cy="660599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5" name="TextBox 4"/>
          <p:cNvSpPr txBox="1"/>
          <p:nvPr/>
        </p:nvSpPr>
        <p:spPr>
          <a:xfrm>
            <a:off x="609600" y="914400"/>
            <a:ext cx="7772400" cy="5078313"/>
          </a:xfrm>
          <a:prstGeom prst="rect">
            <a:avLst/>
          </a:prstGeom>
          <a:noFill/>
        </p:spPr>
        <p:txBody>
          <a:bodyPr wrap="square" rtlCol="0">
            <a:spAutoFit/>
          </a:bodyPr>
          <a:lstStyle/>
          <a:p>
            <a:pPr>
              <a:lnSpc>
                <a:spcPct val="150000"/>
              </a:lnSpc>
            </a:pPr>
            <a:r>
              <a:rPr lang="en-US" sz="2400" i="1" dirty="0" smtClean="0"/>
              <a:t>Components of the Photoshop desktop include the menu bar, image window, toolbox, status bar, and palettes.</a:t>
            </a:r>
          </a:p>
          <a:p>
            <a:pPr>
              <a:lnSpc>
                <a:spcPct val="150000"/>
              </a:lnSpc>
            </a:pPr>
            <a:endParaRPr lang="en-US" sz="2400" dirty="0" smtClean="0"/>
          </a:p>
          <a:p>
            <a:pPr>
              <a:lnSpc>
                <a:spcPct val="150000"/>
              </a:lnSpc>
            </a:pPr>
            <a:r>
              <a:rPr lang="en-US" sz="2400" b="1" dirty="0" smtClean="0"/>
              <a:t>The Menu Bar</a:t>
            </a:r>
          </a:p>
          <a:p>
            <a:pPr>
              <a:lnSpc>
                <a:spcPct val="150000"/>
              </a:lnSpc>
            </a:pPr>
            <a:r>
              <a:rPr lang="en-US" sz="2400" dirty="0" smtClean="0"/>
              <a:t>The menu bar, at the top of the Photoshop desktop, includes several dropdown menus for choosing commands. Right below the menu bar, options for the currently-selected tool are displayed.</a:t>
            </a:r>
          </a:p>
          <a:p>
            <a:pPr>
              <a:lnSpc>
                <a:spcPct val="150000"/>
              </a:lnSpc>
            </a:pPr>
            <a:endParaRPr lang="en-US" sz="24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5" name="TextBox 4"/>
          <p:cNvSpPr txBox="1"/>
          <p:nvPr/>
        </p:nvSpPr>
        <p:spPr>
          <a:xfrm>
            <a:off x="685800" y="271750"/>
            <a:ext cx="7772400" cy="6129050"/>
          </a:xfrm>
          <a:prstGeom prst="rect">
            <a:avLst/>
          </a:prstGeom>
          <a:noFill/>
        </p:spPr>
        <p:txBody>
          <a:bodyPr wrap="square" rtlCol="0">
            <a:spAutoFit/>
          </a:bodyPr>
          <a:lstStyle/>
          <a:p>
            <a:pPr>
              <a:lnSpc>
                <a:spcPct val="150000"/>
              </a:lnSpc>
            </a:pPr>
            <a:r>
              <a:rPr lang="en-US" sz="2400" b="1" dirty="0" smtClean="0"/>
              <a:t>Image Window</a:t>
            </a:r>
          </a:p>
          <a:p>
            <a:pPr>
              <a:lnSpc>
                <a:spcPct val="150000"/>
              </a:lnSpc>
            </a:pPr>
            <a:r>
              <a:rPr lang="en-US" sz="2400" dirty="0" smtClean="0"/>
              <a:t>The image window displays the current image. The name of the image file appears at the top edge of the image window. If rulers are turned on, they appear at the top and left edges of the image window. To display or hide rulers, choose Ctrl-R or View&gt;Rulers.</a:t>
            </a:r>
          </a:p>
          <a:p>
            <a:pPr>
              <a:lnSpc>
                <a:spcPct val="150000"/>
              </a:lnSpc>
            </a:pPr>
            <a:r>
              <a:rPr lang="en-US" sz="2400" i="1" dirty="0" smtClean="0"/>
              <a:t>About Rulers: </a:t>
            </a:r>
            <a:r>
              <a:rPr lang="en-US" sz="2400" dirty="0" smtClean="0"/>
              <a:t>Rulers show the size of your image. To change the unit of measurement (such as from pixels to inches), double click on the ruler, or go to Preferences (Edit&gt;Preferences&gt;Units &amp; Rulers).  If you are creating an image for the Web, use pixels as the unit of measurement.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5" name="TextBox 4"/>
          <p:cNvSpPr txBox="1"/>
          <p:nvPr/>
        </p:nvSpPr>
        <p:spPr>
          <a:xfrm>
            <a:off x="685800" y="193893"/>
            <a:ext cx="7772400" cy="6740307"/>
          </a:xfrm>
          <a:prstGeom prst="rect">
            <a:avLst/>
          </a:prstGeom>
          <a:noFill/>
        </p:spPr>
        <p:txBody>
          <a:bodyPr wrap="square" rtlCol="0">
            <a:spAutoFit/>
          </a:bodyPr>
          <a:lstStyle/>
          <a:p>
            <a:pPr>
              <a:lnSpc>
                <a:spcPct val="150000"/>
              </a:lnSpc>
            </a:pPr>
            <a:r>
              <a:rPr lang="en-US" sz="2400" b="1" dirty="0" smtClean="0"/>
              <a:t>The Toolbox</a:t>
            </a:r>
          </a:p>
          <a:p>
            <a:pPr>
              <a:lnSpc>
                <a:spcPct val="150000"/>
              </a:lnSpc>
            </a:pPr>
            <a:r>
              <a:rPr lang="en-US" sz="2400" dirty="0" smtClean="0"/>
              <a:t>The toolbox contains tools for working with images in Photoshop. Only one tool is selected at any given time. To select a tool, click on its icon in the toolbox.</a:t>
            </a:r>
          </a:p>
          <a:p>
            <a:pPr>
              <a:lnSpc>
                <a:spcPct val="150000"/>
              </a:lnSpc>
            </a:pPr>
            <a:endParaRPr lang="en-US" sz="2400" dirty="0" smtClean="0"/>
          </a:p>
          <a:p>
            <a:pPr>
              <a:lnSpc>
                <a:spcPct val="150000"/>
              </a:lnSpc>
            </a:pPr>
            <a:r>
              <a:rPr lang="en-US" sz="2400" b="1" dirty="0" smtClean="0"/>
              <a:t>The Status Bar</a:t>
            </a:r>
          </a:p>
          <a:p>
            <a:pPr>
              <a:lnSpc>
                <a:spcPct val="150000"/>
              </a:lnSpc>
            </a:pPr>
            <a:r>
              <a:rPr lang="en-US" sz="2400" dirty="0" smtClean="0"/>
              <a:t>The status bar at the bottom of the Photoshop desktop provides information about your current view and other information that you can specify by choosing from a dropdown menu (in this example, the view is now 33.33% and the document dimensions are 8.371" x 8.371").</a:t>
            </a:r>
          </a:p>
          <a:p>
            <a:pPr>
              <a:lnSpc>
                <a:spcPct val="150000"/>
              </a:lnSpc>
            </a:pPr>
            <a:endParaRPr lang="en-US" sz="24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5" name="TextBox 4"/>
          <p:cNvSpPr txBox="1"/>
          <p:nvPr/>
        </p:nvSpPr>
        <p:spPr>
          <a:xfrm>
            <a:off x="685800" y="354529"/>
            <a:ext cx="7772400" cy="6046271"/>
          </a:xfrm>
          <a:prstGeom prst="rect">
            <a:avLst/>
          </a:prstGeom>
          <a:noFill/>
        </p:spPr>
        <p:txBody>
          <a:bodyPr wrap="square" rtlCol="0">
            <a:spAutoFit/>
          </a:bodyPr>
          <a:lstStyle/>
          <a:p>
            <a:pPr>
              <a:lnSpc>
                <a:spcPct val="150000"/>
              </a:lnSpc>
            </a:pPr>
            <a:r>
              <a:rPr lang="en-US" sz="2000" b="1" dirty="0" smtClean="0"/>
              <a:t>Palettes</a:t>
            </a:r>
          </a:p>
          <a:p>
            <a:pPr>
              <a:lnSpc>
                <a:spcPct val="150000"/>
              </a:lnSpc>
            </a:pPr>
            <a:r>
              <a:rPr lang="en-US" sz="2000" dirty="0" smtClean="0"/>
              <a:t>Palettes enable you to perform a wide variety of tasks in Photoshop. To display or hide particular palettes, go to the Window menu and choose a palette name.</a:t>
            </a:r>
          </a:p>
          <a:p>
            <a:pPr>
              <a:lnSpc>
                <a:spcPct val="150000"/>
              </a:lnSpc>
            </a:pPr>
            <a:r>
              <a:rPr lang="en-US" sz="2000" dirty="0" smtClean="0"/>
              <a:t>Palettes are usually organized into groups. In the above example, Layers, Channels, and Paths are a group.  You can easily move a palette group by dragging its blue bar (at the top of the group). To shrink a palette group, double-click on its blue bar. To hide a palette group, click its close box (the "X" on the right side of the blue bar).</a:t>
            </a:r>
          </a:p>
          <a:p>
            <a:pPr>
              <a:lnSpc>
                <a:spcPct val="150000"/>
              </a:lnSpc>
            </a:pPr>
            <a:r>
              <a:rPr lang="en-US" sz="2000" dirty="0" smtClean="0"/>
              <a:t>You can drag the tabs of palettes to move them around, or to combine them into other groups.</a:t>
            </a:r>
          </a:p>
          <a:p>
            <a:pPr>
              <a:lnSpc>
                <a:spcPct val="150000"/>
              </a:lnSpc>
            </a:pPr>
            <a:r>
              <a:rPr lang="en-US" sz="2000" dirty="0" smtClean="0"/>
              <a:t>To reset palette locations to the default, choose Window&gt;Workspace&gt;Reset Palette Locations.</a:t>
            </a:r>
            <a:endParaRPr lang="en-US" sz="20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1447801"/>
            <a:ext cx="8229600" cy="4724399"/>
          </a:xfrm>
        </p:spPr>
        <p:txBody>
          <a:bodyPr>
            <a:normAutofit/>
          </a:bodyPr>
          <a:lstStyle/>
          <a:p>
            <a:pPr marL="914353" lvl="1" indent="-514350">
              <a:buAutoNum type="arabicPeriod" startAt="2"/>
            </a:pPr>
            <a:r>
              <a:rPr lang="en-US" u="sng" dirty="0" smtClean="0"/>
              <a:t>Moving Around an Image</a:t>
            </a:r>
          </a:p>
          <a:p>
            <a:pPr marL="914353" lvl="1" indent="-514350">
              <a:buNone/>
            </a:pPr>
            <a:r>
              <a:rPr lang="en-US" dirty="0" smtClean="0"/>
              <a:t>	-  Zoom Tool</a:t>
            </a:r>
          </a:p>
          <a:p>
            <a:pPr marL="914353" lvl="1" indent="-514350">
              <a:buNone/>
            </a:pPr>
            <a:r>
              <a:rPr lang="en-US" dirty="0"/>
              <a:t>	</a:t>
            </a:r>
            <a:r>
              <a:rPr lang="en-US" dirty="0" smtClean="0"/>
              <a:t>-  Hand Tool</a:t>
            </a:r>
          </a:p>
          <a:p>
            <a:pPr marL="914353" lvl="1" indent="-514350">
              <a:buNone/>
            </a:pPr>
            <a:r>
              <a:rPr lang="en-US" dirty="0"/>
              <a:t>	</a:t>
            </a:r>
            <a:r>
              <a:rPr lang="en-US" dirty="0" smtClean="0"/>
              <a:t>-  Navigator Palette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5" name="TextBox 4"/>
          <p:cNvSpPr txBox="1"/>
          <p:nvPr/>
        </p:nvSpPr>
        <p:spPr>
          <a:xfrm>
            <a:off x="685800" y="457200"/>
            <a:ext cx="7772400" cy="6186309"/>
          </a:xfrm>
          <a:prstGeom prst="rect">
            <a:avLst/>
          </a:prstGeom>
          <a:noFill/>
        </p:spPr>
        <p:txBody>
          <a:bodyPr wrap="square" rtlCol="0">
            <a:spAutoFit/>
          </a:bodyPr>
          <a:lstStyle/>
          <a:p>
            <a:pPr>
              <a:lnSpc>
                <a:spcPct val="150000"/>
              </a:lnSpc>
            </a:pPr>
            <a:r>
              <a:rPr lang="en-US" sz="2400" dirty="0" smtClean="0"/>
              <a:t>When editing images, you can do many tasks more effectively if you zoom in and move around the image. Zoom in close to make adjustments to small areas, then zoom back out to see how your edits have affected the overall image.</a:t>
            </a:r>
          </a:p>
          <a:p>
            <a:pPr>
              <a:lnSpc>
                <a:spcPct val="150000"/>
              </a:lnSpc>
            </a:pPr>
            <a:r>
              <a:rPr lang="en-US" sz="2400" dirty="0" smtClean="0"/>
              <a:t>The main tools for zooming and moving around an image are the </a:t>
            </a:r>
            <a:r>
              <a:rPr lang="en-US" sz="2400" b="1" dirty="0" smtClean="0"/>
              <a:t>zoom tool</a:t>
            </a:r>
            <a:r>
              <a:rPr lang="en-US" sz="2400" dirty="0" smtClean="0"/>
              <a:t>, the </a:t>
            </a:r>
            <a:r>
              <a:rPr lang="en-US" sz="2400" b="1" dirty="0" smtClean="0"/>
              <a:t>hand tool</a:t>
            </a:r>
            <a:r>
              <a:rPr lang="en-US" sz="2400" dirty="0" smtClean="0"/>
              <a:t>, and the </a:t>
            </a:r>
            <a:r>
              <a:rPr lang="en-US" sz="2400" b="1" dirty="0" smtClean="0"/>
              <a:t>navigator</a:t>
            </a:r>
            <a:r>
              <a:rPr lang="en-US" sz="2400" dirty="0" smtClean="0"/>
              <a:t> palette.</a:t>
            </a:r>
          </a:p>
          <a:p>
            <a:pPr>
              <a:lnSpc>
                <a:spcPct val="150000"/>
              </a:lnSpc>
            </a:pPr>
            <a:endParaRPr lang="en-US" sz="2400" dirty="0" smtClean="0"/>
          </a:p>
          <a:p>
            <a:pPr>
              <a:lnSpc>
                <a:spcPct val="150000"/>
              </a:lnSpc>
            </a:pPr>
            <a:r>
              <a:rPr lang="en-US" sz="2400" dirty="0" smtClean="0"/>
              <a:t>To zoom in, choose the </a:t>
            </a:r>
            <a:r>
              <a:rPr lang="en-US" sz="2400" b="1" dirty="0" smtClean="0"/>
              <a:t>Zoom tool</a:t>
            </a:r>
            <a:r>
              <a:rPr lang="en-US" sz="2400" dirty="0" smtClean="0"/>
              <a:t> (      ) and then click or click and drag in the image.</a:t>
            </a:r>
            <a:br>
              <a:rPr lang="en-US" sz="2400" dirty="0" smtClean="0"/>
            </a:br>
            <a:r>
              <a:rPr lang="en-US" sz="2400" dirty="0" smtClean="0"/>
              <a:t/>
            </a:r>
            <a:br>
              <a:rPr lang="en-US" sz="2400" dirty="0" smtClean="0"/>
            </a:br>
            <a:endParaRPr lang="en-US" sz="2400" dirty="0"/>
          </a:p>
        </p:txBody>
      </p:sp>
      <p:pic>
        <p:nvPicPr>
          <p:cNvPr id="7" name="Picture 6" descr="zoom.gif"/>
          <p:cNvPicPr>
            <a:picLocks noChangeAspect="1"/>
          </p:cNvPicPr>
          <p:nvPr/>
        </p:nvPicPr>
        <p:blipFill>
          <a:blip r:embed="rId3"/>
          <a:stretch>
            <a:fillRect/>
          </a:stretch>
        </p:blipFill>
        <p:spPr>
          <a:xfrm>
            <a:off x="5105400" y="4267200"/>
            <a:ext cx="381000" cy="38100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381000"/>
            <a:ext cx="8229600" cy="6172200"/>
          </a:xfrm>
        </p:spPr>
        <p:txBody>
          <a:bodyPr>
            <a:normAutofit fontScale="77500" lnSpcReduction="20000"/>
          </a:bodyPr>
          <a:lstStyle/>
          <a:p>
            <a:pPr marL="514350" indent="-514350">
              <a:spcAft>
                <a:spcPts val="600"/>
              </a:spcAft>
              <a:buNone/>
            </a:pPr>
            <a:r>
              <a:rPr lang="en-US" dirty="0" smtClean="0"/>
              <a:t>*  Raster/Bitmap Formats</a:t>
            </a:r>
          </a:p>
          <a:p>
            <a:pPr marL="514350" indent="-514350">
              <a:spcAft>
                <a:spcPts val="600"/>
              </a:spcAft>
              <a:buFontTx/>
              <a:buChar char="-"/>
            </a:pPr>
            <a:endParaRPr lang="en-US" dirty="0"/>
          </a:p>
          <a:p>
            <a:pPr marL="514350" indent="-514350">
              <a:spcAft>
                <a:spcPts val="600"/>
              </a:spcAft>
              <a:buNone/>
            </a:pPr>
            <a:r>
              <a:rPr lang="en-US" sz="4100" b="1" u="sng" dirty="0" smtClean="0"/>
              <a:t>JPEG/JFIF (Joint Photographic Experts Group)</a:t>
            </a:r>
          </a:p>
          <a:p>
            <a:pPr marL="514350" indent="-514350">
              <a:spcAft>
                <a:spcPts val="600"/>
              </a:spcAft>
              <a:buNone/>
            </a:pPr>
            <a:endParaRPr lang="en-US" u="sng" dirty="0" smtClean="0"/>
          </a:p>
          <a:p>
            <a:pPr marL="514350" indent="-514350">
              <a:spcAft>
                <a:spcPts val="600"/>
              </a:spcAft>
              <a:buNone/>
            </a:pPr>
            <a:r>
              <a:rPr lang="en-US" dirty="0"/>
              <a:t>	</a:t>
            </a:r>
            <a:r>
              <a:rPr lang="en-US" dirty="0" smtClean="0"/>
              <a:t>- widely used by many… commonly used by digital cameras</a:t>
            </a:r>
          </a:p>
          <a:p>
            <a:pPr marL="514350" indent="-514350">
              <a:spcAft>
                <a:spcPts val="600"/>
              </a:spcAft>
              <a:buNone/>
            </a:pPr>
            <a:r>
              <a:rPr lang="en-US" dirty="0" smtClean="0"/>
              <a:t>	</a:t>
            </a:r>
            <a:r>
              <a:rPr lang="en-US" dirty="0" smtClean="0"/>
              <a:t>- </a:t>
            </a:r>
            <a:r>
              <a:rPr lang="en-US" dirty="0" smtClean="0"/>
              <a:t>is a compression method; JPEG – compressed images are usually stored in the JFIF (JPEG File Interchange Format) file format</a:t>
            </a:r>
          </a:p>
          <a:p>
            <a:pPr marL="514350" indent="-514350">
              <a:spcAft>
                <a:spcPts val="600"/>
              </a:spcAft>
              <a:buNone/>
            </a:pPr>
            <a:r>
              <a:rPr lang="en-US" dirty="0" smtClean="0"/>
              <a:t>	- JPEG compression is (in most cases) </a:t>
            </a:r>
            <a:r>
              <a:rPr lang="en-US" dirty="0" err="1" smtClean="0"/>
              <a:t>lossy</a:t>
            </a:r>
            <a:r>
              <a:rPr lang="en-US" dirty="0" smtClean="0"/>
              <a:t> compression.  The JPEG/JFIF filename extension is JPG or JPEG</a:t>
            </a:r>
          </a:p>
          <a:p>
            <a:pPr marL="514350" indent="-514350">
              <a:spcAft>
                <a:spcPts val="600"/>
              </a:spcAft>
              <a:buNone/>
            </a:pPr>
            <a:r>
              <a:rPr lang="en-US" dirty="0"/>
              <a:t>		</a:t>
            </a:r>
            <a:r>
              <a:rPr lang="en-US" dirty="0" smtClean="0"/>
              <a:t>- when not too great, the compression does not noticeably detract from the image’s quality, but JPEG files suffer degradation when repeatedly edited and saved.</a:t>
            </a:r>
            <a:endParaRPr lang="en-US" dirty="0"/>
          </a:p>
          <a:p>
            <a:pPr marL="514350" indent="-514350">
              <a:spcAft>
                <a:spcPts val="600"/>
              </a:spcAft>
              <a:buNone/>
            </a:pP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5" name="TextBox 4"/>
          <p:cNvSpPr txBox="1"/>
          <p:nvPr/>
        </p:nvSpPr>
        <p:spPr>
          <a:xfrm>
            <a:off x="685800" y="560487"/>
            <a:ext cx="7772400" cy="5078313"/>
          </a:xfrm>
          <a:prstGeom prst="rect">
            <a:avLst/>
          </a:prstGeom>
          <a:noFill/>
        </p:spPr>
        <p:txBody>
          <a:bodyPr wrap="square" rtlCol="0">
            <a:spAutoFit/>
          </a:bodyPr>
          <a:lstStyle/>
          <a:p>
            <a:pPr>
              <a:lnSpc>
                <a:spcPct val="150000"/>
              </a:lnSpc>
            </a:pPr>
            <a:r>
              <a:rPr lang="en-US" sz="2400" dirty="0" smtClean="0"/>
              <a:t>When you zoom in, the zoom percentage (or view size) increases. The current zoom percentage is shown in the status bar and at the top of the image window. The zoom percentage shows the magnification at which you are viewing the image (not the actual size of the image).</a:t>
            </a:r>
          </a:p>
          <a:p>
            <a:pPr>
              <a:lnSpc>
                <a:spcPct val="150000"/>
              </a:lnSpc>
            </a:pPr>
            <a:r>
              <a:rPr lang="en-US" sz="2400" dirty="0" smtClean="0"/>
              <a:t>A quick way to go to 100% view size is to double-click on the zoom tool icon in the toolbox.</a:t>
            </a:r>
          </a:p>
          <a:p>
            <a:pPr>
              <a:lnSpc>
                <a:spcPct val="150000"/>
              </a:lnSpc>
            </a:pPr>
            <a:r>
              <a:rPr lang="en-US" sz="2400" dirty="0" smtClean="0"/>
              <a:t>To zoom out, press the ALT key while you click with the zoom tool.</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5" name="TextBox 4"/>
          <p:cNvSpPr txBox="1"/>
          <p:nvPr/>
        </p:nvSpPr>
        <p:spPr>
          <a:xfrm>
            <a:off x="685800" y="1365339"/>
            <a:ext cx="7772400" cy="3416320"/>
          </a:xfrm>
          <a:prstGeom prst="rect">
            <a:avLst/>
          </a:prstGeom>
          <a:noFill/>
        </p:spPr>
        <p:txBody>
          <a:bodyPr wrap="square" rtlCol="0">
            <a:spAutoFit/>
          </a:bodyPr>
          <a:lstStyle/>
          <a:p>
            <a:pPr>
              <a:lnSpc>
                <a:spcPct val="150000"/>
              </a:lnSpc>
            </a:pPr>
            <a:r>
              <a:rPr lang="en-US" sz="2400" dirty="0" smtClean="0"/>
              <a:t>Use the </a:t>
            </a:r>
            <a:r>
              <a:rPr lang="en-US" sz="2400" b="1" dirty="0" smtClean="0"/>
              <a:t>Hand tool </a:t>
            </a:r>
            <a:r>
              <a:rPr lang="en-US" sz="2400" dirty="0" smtClean="0"/>
              <a:t>(      ) to move around the image in the window when you are zoomed-in.</a:t>
            </a:r>
          </a:p>
          <a:p>
            <a:pPr>
              <a:lnSpc>
                <a:spcPct val="150000"/>
              </a:lnSpc>
            </a:pPr>
            <a:r>
              <a:rPr lang="en-US" sz="2400" dirty="0" smtClean="0"/>
              <a:t>When using another tool, you can press the spacebar to temporarily access the hand tool. You can then drag to move around the image. When you stop pressing the spacebar,  you will return to using the other tool.</a:t>
            </a:r>
            <a:endParaRPr lang="en-US" sz="2400" dirty="0"/>
          </a:p>
        </p:txBody>
      </p:sp>
      <p:pic>
        <p:nvPicPr>
          <p:cNvPr id="8" name="Picture 7" descr="zoom.gif"/>
          <p:cNvPicPr>
            <a:picLocks noChangeAspect="1"/>
          </p:cNvPicPr>
          <p:nvPr/>
        </p:nvPicPr>
        <p:blipFill>
          <a:blip r:embed="rId3"/>
          <a:stretch>
            <a:fillRect/>
          </a:stretch>
        </p:blipFill>
        <p:spPr>
          <a:xfrm>
            <a:off x="3200400" y="1566852"/>
            <a:ext cx="381000" cy="381000"/>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5" name="TextBox 4"/>
          <p:cNvSpPr txBox="1"/>
          <p:nvPr/>
        </p:nvSpPr>
        <p:spPr>
          <a:xfrm>
            <a:off x="533400" y="304800"/>
            <a:ext cx="7772400" cy="6370975"/>
          </a:xfrm>
          <a:prstGeom prst="rect">
            <a:avLst/>
          </a:prstGeom>
          <a:noFill/>
        </p:spPr>
        <p:txBody>
          <a:bodyPr wrap="square" rtlCol="0">
            <a:spAutoFit/>
          </a:bodyPr>
          <a:lstStyle/>
          <a:p>
            <a:r>
              <a:rPr lang="en-US" sz="2400" dirty="0" smtClean="0"/>
              <a:t>To zoom and move around the image with the Navigator palette, choose Window&gt;Show Navigator. The navigator palette will appear:</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Use the navigator palette to zoom in or out of an image (by dragging the navigator slider) or to move around the image by dragging the view box (when you are zoomed in). The view box (red box in the above example) shows the part of the image that is currently being displayed in the main image window.</a:t>
            </a:r>
            <a:endParaRPr lang="en-US" sz="2400" dirty="0"/>
          </a:p>
        </p:txBody>
      </p:sp>
      <p:pic>
        <p:nvPicPr>
          <p:cNvPr id="1026" name="Picture 2" descr="http://lgimages.s3.amazonaws.com/data/imagemanager/25128/navigator.jpg"/>
          <p:cNvPicPr>
            <a:picLocks noChangeAspect="1" noChangeArrowheads="1"/>
          </p:cNvPicPr>
          <p:nvPr/>
        </p:nvPicPr>
        <p:blipFill>
          <a:blip r:embed="rId3"/>
          <a:srcRect/>
          <a:stretch>
            <a:fillRect/>
          </a:stretch>
        </p:blipFill>
        <p:spPr bwMode="auto">
          <a:xfrm>
            <a:off x="3124200" y="1226188"/>
            <a:ext cx="4271748" cy="2964812"/>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1265237"/>
            <a:ext cx="8229600" cy="4525963"/>
          </a:xfrm>
        </p:spPr>
        <p:txBody>
          <a:bodyPr>
            <a:normAutofit/>
          </a:bodyPr>
          <a:lstStyle/>
          <a:p>
            <a:pPr marL="514350" indent="-514350">
              <a:buNone/>
            </a:pPr>
            <a:r>
              <a:rPr lang="en-US" dirty="0" smtClean="0"/>
              <a:t>B.  </a:t>
            </a:r>
            <a:r>
              <a:rPr lang="en-US" u="sng" dirty="0" smtClean="0"/>
              <a:t>Opening Files</a:t>
            </a:r>
          </a:p>
          <a:p>
            <a:pPr marL="514350" indent="-514350">
              <a:buNone/>
            </a:pPr>
            <a:endParaRPr lang="en-US" u="sng" dirty="0" smtClean="0"/>
          </a:p>
          <a:p>
            <a:pPr marL="514350" indent="-514350">
              <a:buNone/>
            </a:pPr>
            <a:r>
              <a:rPr lang="en-US" dirty="0"/>
              <a:t>	</a:t>
            </a:r>
            <a:r>
              <a:rPr lang="en-US" dirty="0" smtClean="0"/>
              <a:t>- </a:t>
            </a:r>
            <a:r>
              <a:rPr lang="en-US" dirty="0" smtClean="0"/>
              <a:t>File Menu &gt; Open</a:t>
            </a:r>
          </a:p>
          <a:p>
            <a:pPr marL="514350" indent="-514350">
              <a:buNone/>
            </a:pPr>
            <a:endParaRPr lang="en-US" dirty="0" smtClean="0"/>
          </a:p>
          <a:p>
            <a:pPr marL="514350" indent="-514350">
              <a:buNone/>
            </a:pPr>
            <a:r>
              <a:rPr lang="en-US" dirty="0" smtClean="0"/>
              <a:t>	or create a new document:</a:t>
            </a:r>
          </a:p>
          <a:p>
            <a:pPr marL="514350" indent="-514350">
              <a:buNone/>
            </a:pPr>
            <a:endParaRPr lang="en-US" dirty="0" smtClean="0"/>
          </a:p>
          <a:p>
            <a:pPr marL="514350" indent="-514350">
              <a:buNone/>
            </a:pPr>
            <a:r>
              <a:rPr lang="en-US" dirty="0" smtClean="0"/>
              <a:t>	- File Menu &gt; New</a:t>
            </a: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960437"/>
            <a:ext cx="8229600" cy="4525963"/>
          </a:xfrm>
        </p:spPr>
        <p:txBody>
          <a:bodyPr>
            <a:normAutofit fontScale="92500"/>
          </a:bodyPr>
          <a:lstStyle/>
          <a:p>
            <a:pPr marL="514350" indent="-514350">
              <a:buNone/>
            </a:pPr>
            <a:r>
              <a:rPr lang="en-US" dirty="0" smtClean="0"/>
              <a:t>C.  </a:t>
            </a:r>
            <a:r>
              <a:rPr lang="en-US" u="sng" dirty="0" smtClean="0"/>
              <a:t>Imaging Concepts</a:t>
            </a:r>
          </a:p>
          <a:p>
            <a:pPr marL="914353" lvl="1" indent="-514350">
              <a:buNone/>
            </a:pPr>
            <a:endParaRPr lang="en-US" dirty="0" smtClean="0"/>
          </a:p>
          <a:p>
            <a:pPr marL="914353" lvl="1" indent="-514350">
              <a:buAutoNum type="arabicPeriod"/>
            </a:pPr>
            <a:r>
              <a:rPr lang="en-US" dirty="0" smtClean="0"/>
              <a:t>Image Size, Resolution, Print Size</a:t>
            </a:r>
          </a:p>
          <a:p>
            <a:pPr marL="914353" lvl="1" indent="-514350">
              <a:buAutoNum type="arabicPeriod"/>
            </a:pPr>
            <a:r>
              <a:rPr lang="en-US" dirty="0" smtClean="0"/>
              <a:t>Color Mode</a:t>
            </a:r>
          </a:p>
          <a:p>
            <a:pPr marL="914353" lvl="1" indent="-514350">
              <a:buNone/>
            </a:pPr>
            <a:r>
              <a:rPr lang="en-US" dirty="0"/>
              <a:t>	</a:t>
            </a:r>
            <a:r>
              <a:rPr lang="en-US" dirty="0" smtClean="0"/>
              <a:t>-  RGB (3 channels, for screen presentations and web</a:t>
            </a:r>
          </a:p>
          <a:p>
            <a:pPr marL="914353" lvl="1" indent="-514350">
              <a:buNone/>
            </a:pPr>
            <a:r>
              <a:rPr lang="en-US" dirty="0"/>
              <a:t>	</a:t>
            </a:r>
            <a:r>
              <a:rPr lang="en-US" dirty="0" smtClean="0"/>
              <a:t>-  Grayscale (1 channel, with 256 shades of gray)</a:t>
            </a:r>
          </a:p>
          <a:p>
            <a:pPr marL="914353" lvl="1" indent="-514350">
              <a:buNone/>
            </a:pPr>
            <a:r>
              <a:rPr lang="en-US" dirty="0"/>
              <a:t>	</a:t>
            </a:r>
            <a:r>
              <a:rPr lang="en-US" dirty="0" smtClean="0"/>
              <a:t>-  Bitmap Mode (1 channel, with only </a:t>
            </a:r>
            <a:r>
              <a:rPr lang="en-US" dirty="0" err="1" smtClean="0"/>
              <a:t>b&amp;w</a:t>
            </a:r>
            <a:r>
              <a:rPr lang="en-US" dirty="0" smtClean="0"/>
              <a:t> color)</a:t>
            </a:r>
          </a:p>
          <a:p>
            <a:pPr marL="914353" lvl="1" indent="-514350">
              <a:buNone/>
            </a:pPr>
            <a:r>
              <a:rPr lang="en-US" dirty="0"/>
              <a:t>	</a:t>
            </a:r>
            <a:r>
              <a:rPr lang="en-US" dirty="0" smtClean="0"/>
              <a:t>-  Indexed (1 channel, with 256 colors, for web)</a:t>
            </a:r>
          </a:p>
          <a:p>
            <a:pPr marL="914353" lvl="1" indent="-514350">
              <a:buNone/>
            </a:pPr>
            <a:r>
              <a:rPr lang="en-US" dirty="0"/>
              <a:t>	</a:t>
            </a:r>
            <a:r>
              <a:rPr lang="en-US" dirty="0" smtClean="0"/>
              <a:t>-  CMYK (4 channels, used by printing firms)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960437"/>
            <a:ext cx="8229600" cy="4525963"/>
          </a:xfrm>
        </p:spPr>
        <p:txBody>
          <a:bodyPr>
            <a:normAutofit/>
          </a:bodyPr>
          <a:lstStyle/>
          <a:p>
            <a:r>
              <a:rPr lang="en-US" sz="2800" dirty="0" smtClean="0"/>
              <a:t>Digital images are made up of pixels (picture elements), which can be defined as colored squares. Each pixel is only one color.</a:t>
            </a:r>
          </a:p>
          <a:p>
            <a:pPr>
              <a:buNone/>
            </a:pPr>
            <a:endParaRPr lang="en-US" sz="2800" dirty="0" smtClean="0"/>
          </a:p>
          <a:p>
            <a:r>
              <a:rPr lang="en-US" sz="2800" dirty="0" smtClean="0"/>
              <a:t>A good way to learn about image size, resolution, and print size is to experiment with an image using the Image Size dialog box.  To do this, open an image in Photoshop. Then choose Image &gt; Image Size, and the Image Size dialog box appears.</a:t>
            </a:r>
            <a:endParaRPr lang="en-US" sz="28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pic>
        <p:nvPicPr>
          <p:cNvPr id="51202" name="Picture 2" descr="http://lgimages.s3.amazonaws.com/data/imagemanager/25128/imagesize.jpg"/>
          <p:cNvPicPr>
            <a:picLocks noChangeAspect="1" noChangeArrowheads="1"/>
          </p:cNvPicPr>
          <p:nvPr/>
        </p:nvPicPr>
        <p:blipFill>
          <a:blip r:embed="rId3"/>
          <a:srcRect/>
          <a:stretch>
            <a:fillRect/>
          </a:stretch>
        </p:blipFill>
        <p:spPr bwMode="auto">
          <a:xfrm>
            <a:off x="1435280" y="304800"/>
            <a:ext cx="5727520" cy="4614285"/>
          </a:xfrm>
          <a:prstGeom prst="rect">
            <a:avLst/>
          </a:prstGeom>
          <a:noFill/>
        </p:spPr>
      </p:pic>
      <p:sp>
        <p:nvSpPr>
          <p:cNvPr id="6" name="TextBox 5"/>
          <p:cNvSpPr txBox="1"/>
          <p:nvPr/>
        </p:nvSpPr>
        <p:spPr>
          <a:xfrm>
            <a:off x="762000" y="5103674"/>
            <a:ext cx="7696200" cy="1754326"/>
          </a:xfrm>
          <a:prstGeom prst="rect">
            <a:avLst/>
          </a:prstGeom>
          <a:noFill/>
        </p:spPr>
        <p:txBody>
          <a:bodyPr wrap="square" rtlCol="0">
            <a:spAutoFit/>
          </a:bodyPr>
          <a:lstStyle/>
          <a:p>
            <a:r>
              <a:rPr lang="en-US" dirty="0" smtClean="0"/>
              <a:t>Under </a:t>
            </a:r>
            <a:r>
              <a:rPr lang="en-US" i="1" dirty="0" smtClean="0"/>
              <a:t>Pixel Dimensions</a:t>
            </a:r>
            <a:r>
              <a:rPr lang="en-US" dirty="0" smtClean="0"/>
              <a:t>, Width and Height refer to the number of pixels in an image, which has to do with the size of display on screen.</a:t>
            </a:r>
          </a:p>
          <a:p>
            <a:endParaRPr lang="en-US" dirty="0" smtClean="0"/>
          </a:p>
          <a:p>
            <a:r>
              <a:rPr lang="en-US" dirty="0" smtClean="0"/>
              <a:t>Under </a:t>
            </a:r>
            <a:r>
              <a:rPr lang="en-US" i="1" dirty="0" smtClean="0"/>
              <a:t>Document Size</a:t>
            </a:r>
            <a:r>
              <a:rPr lang="en-US" dirty="0" smtClean="0"/>
              <a:t>, Width and Height refer to the size of the image when printed.</a:t>
            </a:r>
          </a:p>
          <a:p>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960437"/>
            <a:ext cx="8229600" cy="1782763"/>
          </a:xfrm>
        </p:spPr>
        <p:txBody>
          <a:bodyPr>
            <a:normAutofit/>
          </a:bodyPr>
          <a:lstStyle/>
          <a:p>
            <a:r>
              <a:rPr lang="en-US" sz="2800" b="1" dirty="0" smtClean="0"/>
              <a:t>RGB mode</a:t>
            </a:r>
          </a:p>
          <a:p>
            <a:pPr lvl="1"/>
            <a:r>
              <a:rPr lang="en-US" sz="2400" dirty="0" smtClean="0"/>
              <a:t>three channels (Red, Green, and Blue)</a:t>
            </a:r>
          </a:p>
          <a:p>
            <a:pPr lvl="1"/>
            <a:r>
              <a:rPr lang="en-US" sz="2400" dirty="0" smtClean="0"/>
              <a:t>used by all monitors and by the Web</a:t>
            </a:r>
          </a:p>
        </p:txBody>
      </p:sp>
      <p:pic>
        <p:nvPicPr>
          <p:cNvPr id="53250" name="Picture 2" descr="RGB mode"/>
          <p:cNvPicPr>
            <a:picLocks noChangeAspect="1" noChangeArrowheads="1"/>
          </p:cNvPicPr>
          <p:nvPr/>
        </p:nvPicPr>
        <p:blipFill>
          <a:blip r:embed="rId3"/>
          <a:srcRect/>
          <a:stretch>
            <a:fillRect/>
          </a:stretch>
        </p:blipFill>
        <p:spPr bwMode="auto">
          <a:xfrm>
            <a:off x="2362200" y="2819400"/>
            <a:ext cx="4419600" cy="3291191"/>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960437"/>
            <a:ext cx="8229600" cy="1782763"/>
          </a:xfrm>
        </p:spPr>
        <p:txBody>
          <a:bodyPr>
            <a:normAutofit/>
          </a:bodyPr>
          <a:lstStyle/>
          <a:p>
            <a:r>
              <a:rPr lang="en-US" sz="2800" b="1" dirty="0" smtClean="0"/>
              <a:t>Grayscale mode</a:t>
            </a:r>
          </a:p>
          <a:p>
            <a:pPr lvl="1"/>
            <a:r>
              <a:rPr lang="en-US" sz="2400" dirty="0" smtClean="0"/>
              <a:t>One channel, 256 shades of gray</a:t>
            </a:r>
            <a:endParaRPr lang="en-US" sz="2400" dirty="0"/>
          </a:p>
        </p:txBody>
      </p:sp>
      <p:pic>
        <p:nvPicPr>
          <p:cNvPr id="55298" name="Picture 2" descr="Grayscale"/>
          <p:cNvPicPr>
            <a:picLocks noChangeAspect="1" noChangeArrowheads="1"/>
          </p:cNvPicPr>
          <p:nvPr/>
        </p:nvPicPr>
        <p:blipFill>
          <a:blip r:embed="rId3"/>
          <a:srcRect/>
          <a:stretch>
            <a:fillRect/>
          </a:stretch>
        </p:blipFill>
        <p:spPr bwMode="auto">
          <a:xfrm>
            <a:off x="2407920" y="2667000"/>
            <a:ext cx="4297680" cy="3200400"/>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960437"/>
            <a:ext cx="8229600" cy="1782763"/>
          </a:xfrm>
        </p:spPr>
        <p:txBody>
          <a:bodyPr>
            <a:normAutofit/>
          </a:bodyPr>
          <a:lstStyle/>
          <a:p>
            <a:r>
              <a:rPr lang="en-US" sz="2800" b="1" dirty="0" smtClean="0"/>
              <a:t>Bitmap mode</a:t>
            </a:r>
          </a:p>
          <a:p>
            <a:pPr lvl="1"/>
            <a:r>
              <a:rPr lang="en-US" sz="2400" dirty="0" smtClean="0"/>
              <a:t>black and white (no shades of gray)</a:t>
            </a:r>
          </a:p>
          <a:p>
            <a:pPr lvl="1"/>
            <a:r>
              <a:rPr lang="en-US" sz="2400" dirty="0" smtClean="0"/>
              <a:t>used for line art</a:t>
            </a:r>
            <a:endParaRPr lang="en-US" sz="2400" dirty="0"/>
          </a:p>
        </p:txBody>
      </p:sp>
      <p:pic>
        <p:nvPicPr>
          <p:cNvPr id="56322" name="Picture 2" descr="bitmap"/>
          <p:cNvPicPr>
            <a:picLocks noChangeAspect="1" noChangeArrowheads="1"/>
          </p:cNvPicPr>
          <p:nvPr/>
        </p:nvPicPr>
        <p:blipFill>
          <a:blip r:embed="rId3"/>
          <a:srcRect/>
          <a:stretch>
            <a:fillRect/>
          </a:stretch>
        </p:blipFill>
        <p:spPr bwMode="auto">
          <a:xfrm>
            <a:off x="2434046" y="2819400"/>
            <a:ext cx="4195354" cy="31242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381000"/>
            <a:ext cx="8229600" cy="6172200"/>
          </a:xfrm>
        </p:spPr>
        <p:txBody>
          <a:bodyPr>
            <a:normAutofit/>
          </a:bodyPr>
          <a:lstStyle/>
          <a:p>
            <a:pPr marL="514350" indent="-514350">
              <a:buNone/>
            </a:pPr>
            <a:r>
              <a:rPr lang="en-US" b="1" u="sng" dirty="0" smtClean="0"/>
              <a:t>JPEG 2000</a:t>
            </a:r>
          </a:p>
          <a:p>
            <a:pPr marL="514350" indent="-514350">
              <a:buNone/>
            </a:pPr>
            <a:endParaRPr lang="en-US" u="sng" dirty="0"/>
          </a:p>
          <a:p>
            <a:pPr marL="514350" indent="-514350">
              <a:buNone/>
            </a:pPr>
            <a:r>
              <a:rPr lang="en-US" dirty="0" smtClean="0"/>
              <a:t>	- JPEG 2000 is a compression standard enabling both lossless and </a:t>
            </a:r>
            <a:r>
              <a:rPr lang="en-US" dirty="0" err="1" smtClean="0"/>
              <a:t>lossy</a:t>
            </a:r>
            <a:r>
              <a:rPr lang="en-US" dirty="0" smtClean="0"/>
              <a:t> storage.</a:t>
            </a:r>
          </a:p>
          <a:p>
            <a:pPr marL="514350" indent="-514350">
              <a:buNone/>
            </a:pPr>
            <a:r>
              <a:rPr lang="en-US" dirty="0"/>
              <a:t>	</a:t>
            </a:r>
            <a:r>
              <a:rPr lang="en-US" dirty="0" smtClean="0"/>
              <a:t>- the compression methods used are different from the ones in standard JPEG/JFIF; they </a:t>
            </a:r>
            <a:r>
              <a:rPr lang="en-US" u="sng" dirty="0" smtClean="0"/>
              <a:t>improve quality</a:t>
            </a:r>
            <a:r>
              <a:rPr lang="en-US" dirty="0" smtClean="0"/>
              <a:t> and compression ratios, </a:t>
            </a:r>
            <a:r>
              <a:rPr lang="en-US" i="1" dirty="0" smtClean="0"/>
              <a:t>but also require more computational power to process.</a:t>
            </a:r>
          </a:p>
          <a:p>
            <a:pPr marL="514350" indent="-514350">
              <a:buNone/>
            </a:pPr>
            <a:r>
              <a:rPr lang="en-US" i="1" dirty="0" smtClean="0"/>
              <a:t>	</a:t>
            </a:r>
            <a:r>
              <a:rPr lang="en-US" dirty="0" smtClean="0"/>
              <a:t>- it is used in professional movie editing and distribution</a:t>
            </a:r>
            <a:endParaRPr lang="en-US"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960437"/>
            <a:ext cx="8229600" cy="1782763"/>
          </a:xfrm>
        </p:spPr>
        <p:txBody>
          <a:bodyPr>
            <a:normAutofit/>
          </a:bodyPr>
          <a:lstStyle/>
          <a:p>
            <a:r>
              <a:rPr lang="en-US" sz="2800" b="1" dirty="0" smtClean="0"/>
              <a:t>Indexed mode</a:t>
            </a:r>
          </a:p>
          <a:p>
            <a:pPr lvl="1"/>
            <a:r>
              <a:rPr lang="en-US" sz="2400" dirty="0" smtClean="0"/>
              <a:t>one color channel, up to 256 color values</a:t>
            </a:r>
          </a:p>
          <a:p>
            <a:pPr lvl="1"/>
            <a:r>
              <a:rPr lang="en-US" sz="2400" dirty="0" smtClean="0"/>
              <a:t>used for GIF images destined for the Web</a:t>
            </a:r>
            <a:endParaRPr lang="en-US" sz="2400" dirty="0"/>
          </a:p>
        </p:txBody>
      </p:sp>
      <p:pic>
        <p:nvPicPr>
          <p:cNvPr id="6" name="Picture 2" descr="http://www.hsl.unc.edu/Services/Tutorials/Photoshop/Ex%20images/indexmode.gif"/>
          <p:cNvPicPr>
            <a:picLocks noChangeAspect="1" noChangeArrowheads="1"/>
          </p:cNvPicPr>
          <p:nvPr/>
        </p:nvPicPr>
        <p:blipFill>
          <a:blip r:embed="rId3"/>
          <a:srcRect/>
          <a:stretch>
            <a:fillRect/>
          </a:stretch>
        </p:blipFill>
        <p:spPr bwMode="auto">
          <a:xfrm>
            <a:off x="2407920" y="2895600"/>
            <a:ext cx="4297680" cy="3200400"/>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960437"/>
            <a:ext cx="8229600" cy="1782763"/>
          </a:xfrm>
        </p:spPr>
        <p:txBody>
          <a:bodyPr>
            <a:normAutofit fontScale="92500" lnSpcReduction="20000"/>
          </a:bodyPr>
          <a:lstStyle/>
          <a:p>
            <a:r>
              <a:rPr lang="en-US" sz="2800" b="1" dirty="0" smtClean="0"/>
              <a:t>CMYK mode</a:t>
            </a:r>
          </a:p>
          <a:p>
            <a:pPr lvl="1"/>
            <a:r>
              <a:rPr lang="en-US" sz="2400" dirty="0" smtClean="0"/>
              <a:t>four channels (Cyan, Magenta, Yellow, Black)</a:t>
            </a:r>
          </a:p>
          <a:p>
            <a:pPr lvl="1"/>
            <a:r>
              <a:rPr lang="en-US" sz="2400" dirty="0" smtClean="0"/>
              <a:t>used by professional printing houses. If you are producing a images for a publication or poster, you may need to save it in CMYK mode.</a:t>
            </a:r>
            <a:endParaRPr lang="en-US" sz="2400" dirty="0"/>
          </a:p>
        </p:txBody>
      </p:sp>
      <p:pic>
        <p:nvPicPr>
          <p:cNvPr id="5" name="Picture 2" descr="RGB mode"/>
          <p:cNvPicPr>
            <a:picLocks noChangeAspect="1" noChangeArrowheads="1"/>
          </p:cNvPicPr>
          <p:nvPr/>
        </p:nvPicPr>
        <p:blipFill>
          <a:blip r:embed="rId3">
            <a:lum contrast="-20000"/>
          </a:blip>
          <a:srcRect/>
          <a:stretch>
            <a:fillRect/>
          </a:stretch>
        </p:blipFill>
        <p:spPr bwMode="auto">
          <a:xfrm>
            <a:off x="2362200" y="2819400"/>
            <a:ext cx="4419600" cy="3291191"/>
          </a:xfrm>
          <a:prstGeom prst="rect">
            <a:avLst/>
          </a:prstGeom>
          <a:noFill/>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960437"/>
            <a:ext cx="8229600" cy="4525963"/>
          </a:xfrm>
        </p:spPr>
        <p:txBody>
          <a:bodyPr>
            <a:normAutofit/>
          </a:bodyPr>
          <a:lstStyle/>
          <a:p>
            <a:pPr marL="514350" indent="-514350">
              <a:buNone/>
            </a:pPr>
            <a:r>
              <a:rPr lang="en-US" dirty="0" smtClean="0"/>
              <a:t>D.	</a:t>
            </a:r>
            <a:r>
              <a:rPr lang="en-US" u="sng" dirty="0" smtClean="0"/>
              <a:t>Editing Images</a:t>
            </a:r>
          </a:p>
          <a:p>
            <a:pPr marL="914353" lvl="1" indent="-514350">
              <a:buNone/>
            </a:pPr>
            <a:endParaRPr lang="en-US" dirty="0" smtClean="0"/>
          </a:p>
          <a:p>
            <a:pPr marL="914353" lvl="1" indent="-514350">
              <a:buAutoNum type="arabicPeriod"/>
            </a:pPr>
            <a:r>
              <a:rPr lang="en-US" dirty="0" smtClean="0"/>
              <a:t>Cropping</a:t>
            </a:r>
          </a:p>
          <a:p>
            <a:pPr marL="914353" lvl="1" indent="-514350">
              <a:buAutoNum type="arabicPeriod"/>
            </a:pPr>
            <a:r>
              <a:rPr lang="en-US" dirty="0" smtClean="0"/>
              <a:t>Adjusting Contrast (Levels)</a:t>
            </a:r>
          </a:p>
          <a:p>
            <a:pPr marL="914353" lvl="1" indent="-514350">
              <a:buAutoNum type="arabicPeriod" startAt="3"/>
            </a:pPr>
            <a:r>
              <a:rPr lang="en-US" dirty="0" smtClean="0"/>
              <a:t>Color Correction (Auto Color, Color Balance)</a:t>
            </a:r>
          </a:p>
          <a:p>
            <a:pPr marL="914353" lvl="1" indent="-514350">
              <a:buAutoNum type="arabicPeriod" startAt="3"/>
            </a:pPr>
            <a:r>
              <a:rPr lang="en-US" dirty="0" smtClean="0"/>
              <a:t>Removing Imperfections (Clone Stamp, Healing Brush)</a:t>
            </a:r>
          </a:p>
          <a:p>
            <a:pPr marL="914353" lvl="1" indent="-514350">
              <a:buAutoNum type="arabicPeriod" startAt="3"/>
            </a:pPr>
            <a:r>
              <a:rPr lang="en-US" dirty="0" smtClean="0"/>
              <a:t>Sharpening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304800"/>
            <a:ext cx="8229600" cy="1706563"/>
          </a:xfrm>
        </p:spPr>
        <p:txBody>
          <a:bodyPr>
            <a:normAutofit fontScale="85000" lnSpcReduction="20000"/>
          </a:bodyPr>
          <a:lstStyle/>
          <a:p>
            <a:pPr marL="914353" lvl="1" indent="-514350">
              <a:buNone/>
            </a:pPr>
            <a:r>
              <a:rPr lang="en-US" u="sng" dirty="0" smtClean="0"/>
              <a:t>Cropping</a:t>
            </a:r>
          </a:p>
          <a:p>
            <a:pPr marL="914353" lvl="1" indent="-514350">
              <a:buNone/>
            </a:pPr>
            <a:endParaRPr lang="en-US" dirty="0" smtClean="0"/>
          </a:p>
          <a:p>
            <a:pPr marL="914353" lvl="1" indent="-514350">
              <a:buNone/>
            </a:pPr>
            <a:r>
              <a:rPr lang="en-US" dirty="0" smtClean="0"/>
              <a:t>Choose the Crop tool (     ) in the toolbox. Then click and drag across the image. An outline will appear that shows you the area to be cropped.</a:t>
            </a:r>
          </a:p>
        </p:txBody>
      </p:sp>
      <p:pic>
        <p:nvPicPr>
          <p:cNvPr id="5" name="Picture 4" descr="crop.gif"/>
          <p:cNvPicPr>
            <a:picLocks noChangeAspect="1"/>
          </p:cNvPicPr>
          <p:nvPr/>
        </p:nvPicPr>
        <p:blipFill>
          <a:blip r:embed="rId3"/>
          <a:stretch>
            <a:fillRect/>
          </a:stretch>
        </p:blipFill>
        <p:spPr>
          <a:xfrm>
            <a:off x="3657600" y="990600"/>
            <a:ext cx="381000" cy="381000"/>
          </a:xfrm>
          <a:prstGeom prst="rect">
            <a:avLst/>
          </a:prstGeom>
        </p:spPr>
      </p:pic>
      <p:pic>
        <p:nvPicPr>
          <p:cNvPr id="58370" name="Picture 2" descr="http://lgimages.s3.amazonaws.com/data/imagemanager/25128/croptool.jpg"/>
          <p:cNvPicPr>
            <a:picLocks noChangeAspect="1" noChangeArrowheads="1"/>
          </p:cNvPicPr>
          <p:nvPr/>
        </p:nvPicPr>
        <p:blipFill>
          <a:blip r:embed="rId4"/>
          <a:srcRect/>
          <a:stretch>
            <a:fillRect/>
          </a:stretch>
        </p:blipFill>
        <p:spPr bwMode="auto">
          <a:xfrm>
            <a:off x="2133600" y="2286000"/>
            <a:ext cx="4876800" cy="4378385"/>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152400"/>
            <a:ext cx="8229600" cy="2971800"/>
          </a:xfrm>
        </p:spPr>
        <p:txBody>
          <a:bodyPr>
            <a:noAutofit/>
          </a:bodyPr>
          <a:lstStyle/>
          <a:p>
            <a:pPr>
              <a:lnSpc>
                <a:spcPct val="170000"/>
              </a:lnSpc>
            </a:pPr>
            <a:r>
              <a:rPr lang="en-US" sz="1800" dirty="0" smtClean="0"/>
              <a:t>Adjust the area to be cropped by using handles on the edges of the image.</a:t>
            </a:r>
          </a:p>
          <a:p>
            <a:pPr>
              <a:lnSpc>
                <a:spcPct val="170000"/>
              </a:lnSpc>
            </a:pPr>
            <a:r>
              <a:rPr lang="en-US" sz="1800" b="1" dirty="0" smtClean="0"/>
              <a:t>Note</a:t>
            </a:r>
            <a:r>
              <a:rPr lang="en-US" sz="1800" dirty="0" smtClean="0"/>
              <a:t>: If you move the cursor just outside of one of the corner handles, it turns into a curved cursor, which then allows you change the alignment of the selected area. This is useful, for example, to correct a scan of a picture that was in a crooked position on the  scanner.</a:t>
            </a:r>
          </a:p>
          <a:p>
            <a:pPr>
              <a:lnSpc>
                <a:spcPct val="170000"/>
              </a:lnSpc>
            </a:pPr>
            <a:r>
              <a:rPr lang="en-US" sz="1800" dirty="0" smtClean="0"/>
              <a:t>Press Enter to crop or Escape to cancel</a:t>
            </a:r>
            <a:endParaRPr lang="en-US" sz="1800" dirty="0"/>
          </a:p>
        </p:txBody>
      </p:sp>
      <p:pic>
        <p:nvPicPr>
          <p:cNvPr id="58370" name="Picture 2" descr="http://lgimages.s3.amazonaws.com/data/imagemanager/25128/croptool.jpg"/>
          <p:cNvPicPr>
            <a:picLocks noChangeAspect="1" noChangeArrowheads="1"/>
          </p:cNvPicPr>
          <p:nvPr/>
        </p:nvPicPr>
        <p:blipFill>
          <a:blip r:embed="rId3"/>
          <a:srcRect/>
          <a:stretch>
            <a:fillRect/>
          </a:stretch>
        </p:blipFill>
        <p:spPr bwMode="auto">
          <a:xfrm>
            <a:off x="2590800" y="3113058"/>
            <a:ext cx="4038600" cy="3625850"/>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990600"/>
            <a:ext cx="8229600" cy="4724400"/>
          </a:xfrm>
        </p:spPr>
        <p:txBody>
          <a:bodyPr>
            <a:noAutofit/>
          </a:bodyPr>
          <a:lstStyle/>
          <a:p>
            <a:pPr>
              <a:lnSpc>
                <a:spcPct val="150000"/>
              </a:lnSpc>
              <a:buNone/>
            </a:pPr>
            <a:r>
              <a:rPr lang="en-US" sz="2400" b="1" dirty="0" smtClean="0"/>
              <a:t>Adjusting Contrast</a:t>
            </a:r>
          </a:p>
          <a:p>
            <a:pPr>
              <a:lnSpc>
                <a:spcPct val="150000"/>
              </a:lnSpc>
              <a:buNone/>
            </a:pPr>
            <a:endParaRPr lang="en-US" sz="2400" dirty="0" smtClean="0"/>
          </a:p>
          <a:p>
            <a:pPr>
              <a:lnSpc>
                <a:spcPct val="150000"/>
              </a:lnSpc>
            </a:pPr>
            <a:r>
              <a:rPr lang="en-US" sz="2400" dirty="0" smtClean="0"/>
              <a:t>The Levels command (Image&gt;Adjust&gt;Levels) is an excellent tool for adjusting contrast. The Levels dialog box displays a histogram of the brightness values of the pixels in your image. There are two sets of sliders (triangles): input levels and output levels. For most editing tasks, use the input levels sliders (the three triangles just below the histogram).</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152400"/>
            <a:ext cx="3810000" cy="4724400"/>
          </a:xfrm>
        </p:spPr>
        <p:txBody>
          <a:bodyPr>
            <a:noAutofit/>
          </a:bodyPr>
          <a:lstStyle/>
          <a:p>
            <a:pPr>
              <a:lnSpc>
                <a:spcPct val="150000"/>
              </a:lnSpc>
              <a:buNone/>
            </a:pPr>
            <a:r>
              <a:rPr lang="en-US" sz="2000" b="1" dirty="0" smtClean="0"/>
              <a:t>Adjusting Contrast</a:t>
            </a:r>
          </a:p>
          <a:p>
            <a:pPr>
              <a:lnSpc>
                <a:spcPct val="150000"/>
              </a:lnSpc>
            </a:pPr>
            <a:r>
              <a:rPr lang="en-US" sz="2000" dirty="0" smtClean="0"/>
              <a:t>The Levels command (Image&gt;Adjust&gt;Levels) is an excellent tool for adjusting contrast. The Levels dialog box displays a histogram of the brightness values of the pixels in your image. There are two sets of sliders (triangles): input levels and output levels. For most editing tasks, use the input levels sliders (the three triangles just below the histogram).</a:t>
            </a:r>
          </a:p>
        </p:txBody>
      </p:sp>
      <p:pic>
        <p:nvPicPr>
          <p:cNvPr id="5" name="Picture 2" descr="http://lgimages.s3.amazonaws.com/data/imagemanager/25128/levels1.jpg"/>
          <p:cNvPicPr>
            <a:picLocks noChangeAspect="1" noChangeArrowheads="1"/>
          </p:cNvPicPr>
          <p:nvPr/>
        </p:nvPicPr>
        <p:blipFill>
          <a:blip r:embed="rId3"/>
          <a:srcRect/>
          <a:stretch>
            <a:fillRect/>
          </a:stretch>
        </p:blipFill>
        <p:spPr bwMode="auto">
          <a:xfrm>
            <a:off x="4365750" y="990600"/>
            <a:ext cx="4397250" cy="4953000"/>
          </a:xfrm>
          <a:prstGeom prst="rect">
            <a:avLst/>
          </a:prstGeom>
          <a:noFill/>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228600" y="762000"/>
            <a:ext cx="3810000" cy="6172200"/>
          </a:xfrm>
        </p:spPr>
        <p:txBody>
          <a:bodyPr>
            <a:noAutofit/>
          </a:bodyPr>
          <a:lstStyle/>
          <a:p>
            <a:r>
              <a:rPr lang="en-US" sz="2000" dirty="0" smtClean="0"/>
              <a:t>To increase contrast (create more dark and light pixels): Move the left and right sliders toward the middle.</a:t>
            </a:r>
          </a:p>
          <a:p>
            <a:r>
              <a:rPr lang="en-US" sz="2000" dirty="0" smtClean="0"/>
              <a:t>To adjust the </a:t>
            </a:r>
            <a:r>
              <a:rPr lang="en-US" sz="2000" dirty="0" err="1" smtClean="0"/>
              <a:t>midtones</a:t>
            </a:r>
            <a:r>
              <a:rPr lang="en-US" sz="2000" dirty="0" smtClean="0"/>
              <a:t>: Move the middle input levels slider to the left to lighten </a:t>
            </a:r>
            <a:r>
              <a:rPr lang="en-US" sz="2000" dirty="0" err="1" smtClean="0"/>
              <a:t>midtones</a:t>
            </a:r>
            <a:r>
              <a:rPr lang="en-US" sz="2000" dirty="0" smtClean="0"/>
              <a:t>, and move the middle slider to the right to darken the </a:t>
            </a:r>
            <a:r>
              <a:rPr lang="en-US" sz="2000" dirty="0" err="1" smtClean="0"/>
              <a:t>midtones</a:t>
            </a:r>
            <a:r>
              <a:rPr lang="en-US" sz="2000" dirty="0" smtClean="0"/>
              <a:t>.</a:t>
            </a:r>
          </a:p>
          <a:p>
            <a:r>
              <a:rPr lang="en-US" sz="2000" dirty="0" smtClean="0"/>
              <a:t>Keep the Preview box checked in order to see the effects of moving the sliders on your image.</a:t>
            </a:r>
          </a:p>
          <a:p>
            <a:r>
              <a:rPr lang="en-US" sz="2000" dirty="0" smtClean="0"/>
              <a:t>To make the adjustment, click OK. To cancel it, click Cancel.</a:t>
            </a:r>
            <a:endParaRPr lang="en-US" sz="2000" dirty="0"/>
          </a:p>
        </p:txBody>
      </p:sp>
      <p:pic>
        <p:nvPicPr>
          <p:cNvPr id="5" name="Picture 2" descr="http://lgimages.s3.amazonaws.com/data/imagemanager/25128/levels1.jpg"/>
          <p:cNvPicPr>
            <a:picLocks noChangeAspect="1" noChangeArrowheads="1"/>
          </p:cNvPicPr>
          <p:nvPr/>
        </p:nvPicPr>
        <p:blipFill>
          <a:blip r:embed="rId3"/>
          <a:srcRect/>
          <a:stretch>
            <a:fillRect/>
          </a:stretch>
        </p:blipFill>
        <p:spPr bwMode="auto">
          <a:xfrm>
            <a:off x="4365750" y="914400"/>
            <a:ext cx="4397250" cy="4953000"/>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228600" y="304800"/>
            <a:ext cx="8229600" cy="1524000"/>
          </a:xfrm>
        </p:spPr>
        <p:txBody>
          <a:bodyPr>
            <a:noAutofit/>
          </a:bodyPr>
          <a:lstStyle/>
          <a:p>
            <a:r>
              <a:rPr lang="en-US" sz="2000" dirty="0" smtClean="0"/>
              <a:t>On the example at the left, there are few (if any) pixels that are white or even light gray. By moving the right slider towards the middle, we can lighten image to correct the exposure. Because the Preview box in the layers palette is checked, we can see the result on our image as we adjust the sliders.</a:t>
            </a:r>
            <a:endParaRPr lang="en-US" sz="2000" dirty="0"/>
          </a:p>
        </p:txBody>
      </p:sp>
      <p:pic>
        <p:nvPicPr>
          <p:cNvPr id="5" name="Picture 2" descr="http://lgimages.s3.amazonaws.com/data/imagemanager/25128/levels1.jpg"/>
          <p:cNvPicPr>
            <a:picLocks noChangeAspect="1" noChangeArrowheads="1"/>
          </p:cNvPicPr>
          <p:nvPr/>
        </p:nvPicPr>
        <p:blipFill>
          <a:blip r:embed="rId3"/>
          <a:srcRect/>
          <a:stretch>
            <a:fillRect/>
          </a:stretch>
        </p:blipFill>
        <p:spPr bwMode="auto">
          <a:xfrm>
            <a:off x="533400" y="2013809"/>
            <a:ext cx="3962400" cy="4463191"/>
          </a:xfrm>
          <a:prstGeom prst="rect">
            <a:avLst/>
          </a:prstGeom>
          <a:noFill/>
        </p:spPr>
      </p:pic>
      <p:pic>
        <p:nvPicPr>
          <p:cNvPr id="64514" name="Picture 2" descr="http://lgimages.s3.amazonaws.com/data/imagemanager/25128/levels2.jpg"/>
          <p:cNvPicPr>
            <a:picLocks noChangeAspect="1" noChangeArrowheads="1"/>
          </p:cNvPicPr>
          <p:nvPr/>
        </p:nvPicPr>
        <p:blipFill>
          <a:blip r:embed="rId4"/>
          <a:srcRect/>
          <a:stretch>
            <a:fillRect/>
          </a:stretch>
        </p:blipFill>
        <p:spPr bwMode="auto">
          <a:xfrm>
            <a:off x="4857750" y="1934167"/>
            <a:ext cx="3752850" cy="4695233"/>
          </a:xfrm>
          <a:prstGeom prst="rect">
            <a:avLst/>
          </a:prstGeom>
          <a:noFill/>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381000"/>
            <a:ext cx="8229600" cy="5867400"/>
          </a:xfrm>
        </p:spPr>
        <p:txBody>
          <a:bodyPr>
            <a:noAutofit/>
          </a:bodyPr>
          <a:lstStyle/>
          <a:p>
            <a:pPr>
              <a:lnSpc>
                <a:spcPct val="150000"/>
              </a:lnSpc>
              <a:buNone/>
            </a:pPr>
            <a:r>
              <a:rPr lang="en-US" sz="2000" b="1" dirty="0" smtClean="0"/>
              <a:t>Color Correction</a:t>
            </a:r>
          </a:p>
          <a:p>
            <a:pPr>
              <a:lnSpc>
                <a:spcPct val="150000"/>
              </a:lnSpc>
              <a:buNone/>
            </a:pPr>
            <a:endParaRPr lang="en-US" sz="2000" b="1" dirty="0" smtClean="0"/>
          </a:p>
          <a:p>
            <a:pPr>
              <a:lnSpc>
                <a:spcPct val="150000"/>
              </a:lnSpc>
            </a:pPr>
            <a:r>
              <a:rPr lang="en-US" sz="2000" dirty="0" smtClean="0"/>
              <a:t>Often you may need or want to change the balance of color in an image. For example, a photo take outdoors may look too blue, or a photo taken indoors may look yellow or orange.</a:t>
            </a:r>
          </a:p>
          <a:p>
            <a:pPr>
              <a:lnSpc>
                <a:spcPct val="150000"/>
              </a:lnSpc>
            </a:pPr>
            <a:r>
              <a:rPr lang="en-US" sz="2000" dirty="0" smtClean="0"/>
              <a:t>There are several ways to adjust color, many of which are under Adjustments in the Image menu, including Color Balance, Color Mixer, and Photo filters. These tools are easy to use and the best way to learn about them is to open a practice image and choose one of these commands, and experiment with the settings in the dialog box that appears for the command.</a:t>
            </a:r>
          </a:p>
          <a:p>
            <a:pPr>
              <a:lnSpc>
                <a:spcPct val="150000"/>
              </a:lnSpc>
              <a:buNone/>
            </a:pPr>
            <a:endParaRPr lang="en-US" sz="2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533400"/>
            <a:ext cx="8229600" cy="5562600"/>
          </a:xfrm>
        </p:spPr>
        <p:txBody>
          <a:bodyPr>
            <a:normAutofit fontScale="85000" lnSpcReduction="10000"/>
          </a:bodyPr>
          <a:lstStyle/>
          <a:p>
            <a:pPr marL="514350" indent="-514350">
              <a:buNone/>
            </a:pPr>
            <a:r>
              <a:rPr lang="en-US" b="1" u="sng" dirty="0" err="1" smtClean="0"/>
              <a:t>Exif</a:t>
            </a:r>
            <a:endParaRPr lang="en-US" b="1" u="sng" dirty="0" smtClean="0"/>
          </a:p>
          <a:p>
            <a:pPr marL="514350" indent="-514350">
              <a:buNone/>
            </a:pPr>
            <a:endParaRPr lang="en-US" i="1" u="sng" dirty="0" smtClean="0"/>
          </a:p>
          <a:p>
            <a:pPr marL="514350" indent="-514350">
              <a:buNone/>
            </a:pPr>
            <a:r>
              <a:rPr lang="en-US" i="1" dirty="0"/>
              <a:t>	</a:t>
            </a:r>
            <a:r>
              <a:rPr lang="en-US" dirty="0" smtClean="0"/>
              <a:t>- the </a:t>
            </a:r>
            <a:r>
              <a:rPr lang="en-US" dirty="0" err="1" smtClean="0"/>
              <a:t>Exif</a:t>
            </a:r>
            <a:r>
              <a:rPr lang="en-US" dirty="0" smtClean="0"/>
              <a:t> (Exchangeable image file format) format is a file standard similar to the JFIF format with TIFF extensions…</a:t>
            </a:r>
          </a:p>
          <a:p>
            <a:pPr marL="514350" indent="-514350">
              <a:buNone/>
            </a:pPr>
            <a:endParaRPr lang="en-US" i="1" dirty="0"/>
          </a:p>
          <a:p>
            <a:pPr marL="514350" indent="-514350">
              <a:buNone/>
            </a:pPr>
            <a:r>
              <a:rPr lang="en-US" b="1" u="sng" dirty="0" smtClean="0"/>
              <a:t>TIFF</a:t>
            </a:r>
          </a:p>
          <a:p>
            <a:pPr marL="514350" indent="-514350">
              <a:buNone/>
            </a:pPr>
            <a:endParaRPr lang="en-US" dirty="0"/>
          </a:p>
          <a:p>
            <a:pPr marL="514350" indent="-514350">
              <a:buNone/>
            </a:pPr>
            <a:r>
              <a:rPr lang="en-US" dirty="0" smtClean="0"/>
              <a:t>	- the TIFF (Tagged Image File Format) format </a:t>
            </a:r>
            <a:r>
              <a:rPr lang="en-US" dirty="0" smtClean="0"/>
              <a:t>remains </a:t>
            </a:r>
            <a:r>
              <a:rPr lang="en-US" dirty="0" smtClean="0"/>
              <a:t>widely accepted as a photograph file standard in the printing business.  TIFF can handle device-specific color spaces, such as CMYK defined by a particular set of printing press inks.</a:t>
            </a:r>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1143000"/>
            <a:ext cx="8229600" cy="3886200"/>
          </a:xfrm>
        </p:spPr>
        <p:txBody>
          <a:bodyPr>
            <a:noAutofit/>
          </a:bodyPr>
          <a:lstStyle/>
          <a:p>
            <a:pPr>
              <a:lnSpc>
                <a:spcPct val="150000"/>
              </a:lnSpc>
              <a:buNone/>
            </a:pPr>
            <a:r>
              <a:rPr lang="en-US" sz="2400" b="1" dirty="0" smtClean="0"/>
              <a:t>Auto Color</a:t>
            </a:r>
          </a:p>
          <a:p>
            <a:pPr>
              <a:lnSpc>
                <a:spcPct val="150000"/>
              </a:lnSpc>
              <a:buNone/>
            </a:pPr>
            <a:endParaRPr lang="en-US" sz="2400" b="1" dirty="0" smtClean="0"/>
          </a:p>
          <a:p>
            <a:pPr>
              <a:lnSpc>
                <a:spcPct val="150000"/>
              </a:lnSpc>
            </a:pPr>
            <a:r>
              <a:rPr lang="en-US" sz="2400" dirty="0" smtClean="0"/>
              <a:t>The easiest color correction tool is Auto Color. Auto Color often (though not always) gives very good results. Auto Color attempts to color correct images automatically by analyzing the highlights, shadows, and </a:t>
            </a:r>
            <a:r>
              <a:rPr lang="en-US" sz="2400" dirty="0" err="1" smtClean="0"/>
              <a:t>midtones</a:t>
            </a:r>
            <a:r>
              <a:rPr lang="en-US" sz="2400" dirty="0" smtClean="0"/>
              <a:t> of each channel.</a:t>
            </a:r>
            <a:endParaRPr lang="en-US" sz="2400"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228600"/>
            <a:ext cx="8229600" cy="2057400"/>
          </a:xfrm>
        </p:spPr>
        <p:txBody>
          <a:bodyPr>
            <a:noAutofit/>
          </a:bodyPr>
          <a:lstStyle/>
          <a:p>
            <a:pPr>
              <a:lnSpc>
                <a:spcPct val="150000"/>
              </a:lnSpc>
            </a:pPr>
            <a:r>
              <a:rPr lang="en-US" sz="2000" dirty="0" smtClean="0"/>
              <a:t>Choose </a:t>
            </a:r>
            <a:r>
              <a:rPr lang="en-US" sz="2000" b="1" dirty="0" smtClean="0"/>
              <a:t>Image&gt;Auto Color</a:t>
            </a:r>
            <a:r>
              <a:rPr lang="en-US" sz="2000" dirty="0" smtClean="0"/>
              <a:t> to use the Auto Color command and see if you like the results.</a:t>
            </a:r>
          </a:p>
          <a:p>
            <a:pPr>
              <a:lnSpc>
                <a:spcPct val="150000"/>
              </a:lnSpc>
            </a:pPr>
            <a:r>
              <a:rPr lang="en-US" sz="2000" dirty="0" smtClean="0"/>
              <a:t>The following is an example of an image before Auto Color was applied. The image is good but slightly more blue than I would prefer:</a:t>
            </a:r>
            <a:endParaRPr lang="en-US" sz="2000" dirty="0"/>
          </a:p>
        </p:txBody>
      </p:sp>
      <p:pic>
        <p:nvPicPr>
          <p:cNvPr id="66562" name="Picture 2" descr="http://lgimages.s3.amazonaws.com/data/imagemanager/25128/colorcorrectbefore.jpg"/>
          <p:cNvPicPr>
            <a:picLocks noChangeAspect="1" noChangeArrowheads="1"/>
          </p:cNvPicPr>
          <p:nvPr/>
        </p:nvPicPr>
        <p:blipFill>
          <a:blip r:embed="rId3"/>
          <a:srcRect/>
          <a:stretch>
            <a:fillRect/>
          </a:stretch>
        </p:blipFill>
        <p:spPr bwMode="auto">
          <a:xfrm>
            <a:off x="1623894" y="2438400"/>
            <a:ext cx="5843706" cy="4114800"/>
          </a:xfrm>
          <a:prstGeom prst="rect">
            <a:avLst/>
          </a:prstGeom>
          <a:noFill/>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228600"/>
            <a:ext cx="8229600" cy="1295400"/>
          </a:xfrm>
        </p:spPr>
        <p:txBody>
          <a:bodyPr>
            <a:noAutofit/>
          </a:bodyPr>
          <a:lstStyle/>
          <a:p>
            <a:pPr>
              <a:lnSpc>
                <a:spcPct val="150000"/>
              </a:lnSpc>
            </a:pPr>
            <a:r>
              <a:rPr lang="en-US" sz="2000" dirty="0" smtClean="0"/>
              <a:t>The following is the image after applying Auto Color.  The difference is subtle, but Auto Color added a little warmth to the image.</a:t>
            </a:r>
            <a:endParaRPr lang="en-US" sz="2000" dirty="0"/>
          </a:p>
        </p:txBody>
      </p:sp>
      <p:pic>
        <p:nvPicPr>
          <p:cNvPr id="69636" name="Picture 4" descr="http://lgimages.s3.amazonaws.com/data/imagemanager/25128/colorcorrect_after.jpg"/>
          <p:cNvPicPr>
            <a:picLocks noChangeAspect="1" noChangeArrowheads="1"/>
          </p:cNvPicPr>
          <p:nvPr/>
        </p:nvPicPr>
        <p:blipFill>
          <a:blip r:embed="rId3"/>
          <a:srcRect/>
          <a:stretch>
            <a:fillRect/>
          </a:stretch>
        </p:blipFill>
        <p:spPr bwMode="auto">
          <a:xfrm>
            <a:off x="3628146" y="4078278"/>
            <a:ext cx="3839454" cy="2703522"/>
          </a:xfrm>
          <a:prstGeom prst="rect">
            <a:avLst/>
          </a:prstGeom>
          <a:noFill/>
        </p:spPr>
      </p:pic>
      <p:pic>
        <p:nvPicPr>
          <p:cNvPr id="69638" name="Picture 6" descr="http://lgimages.s3.amazonaws.com/data/imagemanager/25128/colorcorrectbefore.jpg"/>
          <p:cNvPicPr>
            <a:picLocks noChangeAspect="1" noChangeArrowheads="1"/>
          </p:cNvPicPr>
          <p:nvPr/>
        </p:nvPicPr>
        <p:blipFill>
          <a:blip r:embed="rId4">
            <a:lum contrast="10000"/>
          </a:blip>
          <a:srcRect/>
          <a:stretch>
            <a:fillRect/>
          </a:stretch>
        </p:blipFill>
        <p:spPr bwMode="auto">
          <a:xfrm>
            <a:off x="3551946" y="1295400"/>
            <a:ext cx="3895804" cy="2743200"/>
          </a:xfrm>
          <a:prstGeom prst="rect">
            <a:avLst/>
          </a:prstGeom>
          <a:noFill/>
        </p:spPr>
      </p:pic>
      <p:sp>
        <p:nvSpPr>
          <p:cNvPr id="8" name="TextBox 7"/>
          <p:cNvSpPr txBox="1"/>
          <p:nvPr/>
        </p:nvSpPr>
        <p:spPr>
          <a:xfrm>
            <a:off x="1905000" y="2286000"/>
            <a:ext cx="1447800" cy="523220"/>
          </a:xfrm>
          <a:prstGeom prst="rect">
            <a:avLst/>
          </a:prstGeom>
          <a:noFill/>
        </p:spPr>
        <p:txBody>
          <a:bodyPr wrap="square" rtlCol="0">
            <a:spAutoFit/>
          </a:bodyPr>
          <a:lstStyle/>
          <a:p>
            <a:r>
              <a:rPr lang="en-US" sz="2800" dirty="0" smtClean="0"/>
              <a:t>BEFORE</a:t>
            </a:r>
            <a:endParaRPr lang="en-US" sz="2800" dirty="0"/>
          </a:p>
        </p:txBody>
      </p:sp>
      <p:sp>
        <p:nvSpPr>
          <p:cNvPr id="9" name="TextBox 8"/>
          <p:cNvSpPr txBox="1"/>
          <p:nvPr/>
        </p:nvSpPr>
        <p:spPr>
          <a:xfrm>
            <a:off x="1981200" y="5029200"/>
            <a:ext cx="1447800" cy="523220"/>
          </a:xfrm>
          <a:prstGeom prst="rect">
            <a:avLst/>
          </a:prstGeom>
          <a:noFill/>
        </p:spPr>
        <p:txBody>
          <a:bodyPr wrap="square" rtlCol="0">
            <a:spAutoFit/>
          </a:bodyPr>
          <a:lstStyle/>
          <a:p>
            <a:r>
              <a:rPr lang="en-US" sz="2800" dirty="0" smtClean="0"/>
              <a:t>AFTER</a:t>
            </a:r>
            <a:endParaRPr lang="en-US" sz="2800"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304800"/>
            <a:ext cx="8229600" cy="6324600"/>
          </a:xfrm>
        </p:spPr>
        <p:txBody>
          <a:bodyPr>
            <a:noAutofit/>
          </a:bodyPr>
          <a:lstStyle/>
          <a:p>
            <a:pPr>
              <a:lnSpc>
                <a:spcPct val="150000"/>
              </a:lnSpc>
              <a:buNone/>
            </a:pPr>
            <a:r>
              <a:rPr lang="en-US" sz="2400" b="1" dirty="0" smtClean="0"/>
              <a:t>Using the Clone tool</a:t>
            </a:r>
          </a:p>
          <a:p>
            <a:pPr>
              <a:lnSpc>
                <a:spcPct val="150000"/>
              </a:lnSpc>
            </a:pPr>
            <a:r>
              <a:rPr lang="en-US" sz="2400" dirty="0" smtClean="0"/>
              <a:t>The clone tool (       ), also called the rubber stamp, allows you to remove imperfections such as dust and scratches by covering them with samples of nearby pixels. For best results, zoom in close and use a small brush.</a:t>
            </a:r>
          </a:p>
          <a:p>
            <a:pPr>
              <a:lnSpc>
                <a:spcPct val="150000"/>
              </a:lnSpc>
            </a:pPr>
            <a:endParaRPr lang="en-US" sz="2400" dirty="0" smtClean="0"/>
          </a:p>
          <a:p>
            <a:pPr>
              <a:lnSpc>
                <a:spcPct val="150000"/>
              </a:lnSpc>
              <a:buNone/>
            </a:pPr>
            <a:r>
              <a:rPr lang="en-US" sz="2400" dirty="0" smtClean="0"/>
              <a:t>	1. Zoom in close to the area you want to edit.</a:t>
            </a:r>
          </a:p>
          <a:p>
            <a:pPr>
              <a:lnSpc>
                <a:spcPct val="150000"/>
              </a:lnSpc>
              <a:buNone/>
            </a:pPr>
            <a:endParaRPr lang="en-US" sz="2400" dirty="0" smtClean="0"/>
          </a:p>
          <a:p>
            <a:pPr>
              <a:lnSpc>
                <a:spcPct val="150000"/>
              </a:lnSpc>
              <a:buNone/>
            </a:pPr>
            <a:r>
              <a:rPr lang="en-US" sz="2400" dirty="0" smtClean="0"/>
              <a:t>	2. Choose the clone tool, and make sure "aligned" is checked in the Options bar.</a:t>
            </a:r>
          </a:p>
          <a:p>
            <a:pPr>
              <a:lnSpc>
                <a:spcPct val="150000"/>
              </a:lnSpc>
              <a:buNone/>
            </a:pPr>
            <a:r>
              <a:rPr lang="en-US" sz="2400" dirty="0" smtClean="0"/>
              <a:t>	</a:t>
            </a:r>
            <a:endParaRPr lang="en-US" sz="2400" i="1" dirty="0"/>
          </a:p>
        </p:txBody>
      </p:sp>
      <p:pic>
        <p:nvPicPr>
          <p:cNvPr id="70658" name="Picture 2" descr="http://www.hsl.unc.edu/Services/Tutorials/Photoshop/2004_ps_interface/tools/clone.gif"/>
          <p:cNvPicPr>
            <a:picLocks noChangeAspect="1" noChangeArrowheads="1"/>
          </p:cNvPicPr>
          <p:nvPr/>
        </p:nvPicPr>
        <p:blipFill>
          <a:blip r:embed="rId3"/>
          <a:srcRect/>
          <a:stretch>
            <a:fillRect/>
          </a:stretch>
        </p:blipFill>
        <p:spPr bwMode="auto">
          <a:xfrm>
            <a:off x="2819400" y="990600"/>
            <a:ext cx="457200" cy="457200"/>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1143000"/>
            <a:ext cx="8229600" cy="4724400"/>
          </a:xfrm>
        </p:spPr>
        <p:txBody>
          <a:bodyPr>
            <a:noAutofit/>
          </a:bodyPr>
          <a:lstStyle/>
          <a:p>
            <a:pPr>
              <a:lnSpc>
                <a:spcPct val="150000"/>
              </a:lnSpc>
              <a:buNone/>
            </a:pPr>
            <a:r>
              <a:rPr lang="en-US" sz="2400" dirty="0" smtClean="0"/>
              <a:t>3. In the options bar, choose a brush size (this determines the size of the sample). The cursor shows the size of the brush, as shown below. The circle is the cursor (brush).</a:t>
            </a:r>
          </a:p>
          <a:p>
            <a:pPr>
              <a:lnSpc>
                <a:spcPct val="150000"/>
              </a:lnSpc>
            </a:pPr>
            <a:endParaRPr lang="en-US" sz="2000" i="1" dirty="0" smtClean="0"/>
          </a:p>
          <a:p>
            <a:pPr>
              <a:lnSpc>
                <a:spcPct val="150000"/>
              </a:lnSpc>
              <a:buNone/>
            </a:pPr>
            <a:r>
              <a:rPr lang="en-US" sz="2000" i="1" dirty="0" smtClean="0"/>
              <a:t>	(</a:t>
            </a:r>
            <a:r>
              <a:rPr lang="en-US" sz="2000" b="1" i="1" dirty="0" smtClean="0"/>
              <a:t>Note:</a:t>
            </a:r>
            <a:r>
              <a:rPr lang="en-US" sz="2000" i="1" dirty="0" smtClean="0"/>
              <a:t> if the cursor doesn't show the brush size, go to Edit&gt;Preferences&gt;Display &amp; Cursors, and choose Brush Size for Painting Cursors.)</a:t>
            </a:r>
            <a:endParaRPr lang="en-US" sz="2000" i="1"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304800" y="762000"/>
            <a:ext cx="8229600" cy="4114800"/>
          </a:xfrm>
        </p:spPr>
        <p:txBody>
          <a:bodyPr>
            <a:noAutofit/>
          </a:bodyPr>
          <a:lstStyle/>
          <a:p>
            <a:pPr>
              <a:lnSpc>
                <a:spcPct val="150000"/>
              </a:lnSpc>
              <a:buNone/>
            </a:pPr>
            <a:r>
              <a:rPr lang="en-US" sz="2400" dirty="0" smtClean="0"/>
              <a:t>	4. Alt-click to define initial source point (sample). In the above example, I Alt-clicked where the cursor is shown.</a:t>
            </a:r>
          </a:p>
          <a:p>
            <a:pPr>
              <a:lnSpc>
                <a:spcPct val="150000"/>
              </a:lnSpc>
              <a:buNone/>
            </a:pPr>
            <a:endParaRPr lang="en-US" sz="2400" dirty="0" smtClean="0"/>
          </a:p>
          <a:p>
            <a:pPr>
              <a:lnSpc>
                <a:spcPct val="150000"/>
              </a:lnSpc>
              <a:buNone/>
            </a:pPr>
            <a:r>
              <a:rPr lang="en-US" sz="2400" dirty="0" smtClean="0"/>
              <a:t>	5. Move the cursor over the area you want to cover, and click to cover it with the sample.  In the following example, I moved the cursor slightly down and to the left to cover several white specks. You can see that the imperfection has been removed (there is a slight blemish where the clone tool was applied, but it is a vast improvement).</a:t>
            </a:r>
            <a:endParaRPr lang="en-US" sz="2400"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304800" y="457200"/>
            <a:ext cx="8229600" cy="4114800"/>
          </a:xfrm>
        </p:spPr>
        <p:txBody>
          <a:bodyPr>
            <a:noAutofit/>
          </a:bodyPr>
          <a:lstStyle/>
          <a:p>
            <a:pPr>
              <a:lnSpc>
                <a:spcPct val="150000"/>
              </a:lnSpc>
              <a:buNone/>
            </a:pPr>
            <a:r>
              <a:rPr lang="en-US" sz="2400" b="1" dirty="0" smtClean="0"/>
              <a:t>Using the Healing Brush Tool</a:t>
            </a:r>
          </a:p>
          <a:p>
            <a:pPr>
              <a:lnSpc>
                <a:spcPct val="150000"/>
              </a:lnSpc>
              <a:buNone/>
            </a:pPr>
            <a:endParaRPr lang="en-US" sz="2400" b="1" dirty="0" smtClean="0"/>
          </a:p>
          <a:p>
            <a:pPr>
              <a:lnSpc>
                <a:spcPct val="150000"/>
              </a:lnSpc>
            </a:pPr>
            <a:r>
              <a:rPr lang="en-US" sz="2400" dirty="0" smtClean="0"/>
              <a:t>The steps for using the healing brush tool (        ) are the same as for the clone tool. The healing brush attempts to take the texture from the sample without affecting the brightness of the area to which it is applied. In some cases this is more effective than the clone tool. The following is shows the same correction as above, only this time done with the healing brush tool. The blemish appears to be somewhat less noticeable</a:t>
            </a:r>
            <a:endParaRPr lang="en-US" sz="2400" dirty="0"/>
          </a:p>
        </p:txBody>
      </p:sp>
      <p:pic>
        <p:nvPicPr>
          <p:cNvPr id="71682" name="Picture 2" descr="http://www.hsl.unc.edu/Services/Tutorials/Photoshop/2004_ps_interface/tools/healingbrush.gif"/>
          <p:cNvPicPr>
            <a:picLocks noChangeAspect="1" noChangeArrowheads="1"/>
          </p:cNvPicPr>
          <p:nvPr/>
        </p:nvPicPr>
        <p:blipFill>
          <a:blip r:embed="rId3"/>
          <a:srcRect/>
          <a:stretch>
            <a:fillRect/>
          </a:stretch>
        </p:blipFill>
        <p:spPr bwMode="auto">
          <a:xfrm>
            <a:off x="6019800" y="1811112"/>
            <a:ext cx="457200" cy="408214"/>
          </a:xfrm>
          <a:prstGeom prst="rect">
            <a:avLst/>
          </a:prstGeom>
          <a:noFill/>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1066800"/>
            <a:ext cx="8229600" cy="3429000"/>
          </a:xfrm>
        </p:spPr>
        <p:txBody>
          <a:bodyPr>
            <a:noAutofit/>
          </a:bodyPr>
          <a:lstStyle/>
          <a:p>
            <a:pPr>
              <a:lnSpc>
                <a:spcPct val="150000"/>
              </a:lnSpc>
              <a:buNone/>
            </a:pPr>
            <a:r>
              <a:rPr lang="en-US" sz="2400" b="1" dirty="0" smtClean="0"/>
              <a:t>Sharpening</a:t>
            </a:r>
          </a:p>
          <a:p>
            <a:pPr>
              <a:lnSpc>
                <a:spcPct val="150000"/>
              </a:lnSpc>
              <a:buNone/>
            </a:pPr>
            <a:endParaRPr lang="en-US" sz="2400" b="1" dirty="0" smtClean="0"/>
          </a:p>
          <a:p>
            <a:pPr>
              <a:lnSpc>
                <a:spcPct val="150000"/>
              </a:lnSpc>
            </a:pPr>
            <a:r>
              <a:rPr lang="en-US" sz="2400" dirty="0" smtClean="0"/>
              <a:t>Use Filter &gt; Sharpen &gt; </a:t>
            </a:r>
            <a:r>
              <a:rPr lang="en-US" sz="2400" dirty="0" err="1" smtClean="0"/>
              <a:t>Unsharp</a:t>
            </a:r>
            <a:r>
              <a:rPr lang="en-US" sz="2400" dirty="0" smtClean="0"/>
              <a:t> Mask to sharpen an image. In the dialog box that appears, keep the preview box checked. This allows you to see the effects of different settings.</a:t>
            </a:r>
            <a:endParaRPr lang="en-US" sz="2400"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pic>
        <p:nvPicPr>
          <p:cNvPr id="75778" name="Picture 2" descr="http://lgimages.s3.amazonaws.com/data/imagemanager/25128/unsharpmask.jpg"/>
          <p:cNvPicPr>
            <a:picLocks noChangeAspect="1" noChangeArrowheads="1"/>
          </p:cNvPicPr>
          <p:nvPr/>
        </p:nvPicPr>
        <p:blipFill>
          <a:blip r:embed="rId3"/>
          <a:srcRect/>
          <a:stretch>
            <a:fillRect/>
          </a:stretch>
        </p:blipFill>
        <p:spPr bwMode="auto">
          <a:xfrm>
            <a:off x="4315072" y="533400"/>
            <a:ext cx="4502616" cy="5867400"/>
          </a:xfrm>
          <a:prstGeom prst="rect">
            <a:avLst/>
          </a:prstGeom>
          <a:noFill/>
        </p:spPr>
      </p:pic>
      <p:sp>
        <p:nvSpPr>
          <p:cNvPr id="6" name="TextBox 5"/>
          <p:cNvSpPr txBox="1"/>
          <p:nvPr/>
        </p:nvSpPr>
        <p:spPr>
          <a:xfrm>
            <a:off x="304800" y="609600"/>
            <a:ext cx="3733800" cy="2862322"/>
          </a:xfrm>
          <a:prstGeom prst="rect">
            <a:avLst/>
          </a:prstGeom>
          <a:noFill/>
        </p:spPr>
        <p:txBody>
          <a:bodyPr wrap="square" rtlCol="0">
            <a:spAutoFit/>
          </a:bodyPr>
          <a:lstStyle/>
          <a:p>
            <a:pPr>
              <a:lnSpc>
                <a:spcPct val="150000"/>
              </a:lnSpc>
            </a:pPr>
            <a:r>
              <a:rPr lang="en-US" sz="2400" b="1" dirty="0" smtClean="0"/>
              <a:t>Amount</a:t>
            </a:r>
            <a:r>
              <a:rPr lang="en-US" sz="2400" dirty="0" smtClean="0"/>
              <a:t> -- How much sharpening is applied. Consider using a value between 50% and 150% for typical images.</a:t>
            </a:r>
            <a:endParaRPr lang="en-US" sz="2400"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pic>
        <p:nvPicPr>
          <p:cNvPr id="75778" name="Picture 2" descr="http://lgimages.s3.amazonaws.com/data/imagemanager/25128/unsharpmask.jpg"/>
          <p:cNvPicPr>
            <a:picLocks noChangeAspect="1" noChangeArrowheads="1"/>
          </p:cNvPicPr>
          <p:nvPr/>
        </p:nvPicPr>
        <p:blipFill>
          <a:blip r:embed="rId3"/>
          <a:srcRect/>
          <a:stretch>
            <a:fillRect/>
          </a:stretch>
        </p:blipFill>
        <p:spPr bwMode="auto">
          <a:xfrm>
            <a:off x="4315072" y="533400"/>
            <a:ext cx="4502616" cy="5867400"/>
          </a:xfrm>
          <a:prstGeom prst="rect">
            <a:avLst/>
          </a:prstGeom>
          <a:noFill/>
        </p:spPr>
      </p:pic>
      <p:sp>
        <p:nvSpPr>
          <p:cNvPr id="6" name="TextBox 5"/>
          <p:cNvSpPr txBox="1"/>
          <p:nvPr/>
        </p:nvSpPr>
        <p:spPr>
          <a:xfrm>
            <a:off x="304800" y="587276"/>
            <a:ext cx="3733800" cy="2308324"/>
          </a:xfrm>
          <a:prstGeom prst="rect">
            <a:avLst/>
          </a:prstGeom>
          <a:noFill/>
        </p:spPr>
        <p:txBody>
          <a:bodyPr wrap="square" rtlCol="0">
            <a:spAutoFit/>
          </a:bodyPr>
          <a:lstStyle/>
          <a:p>
            <a:pPr>
              <a:lnSpc>
                <a:spcPct val="150000"/>
              </a:lnSpc>
            </a:pPr>
            <a:r>
              <a:rPr lang="en-US" sz="2400" b="1" dirty="0" smtClean="0"/>
              <a:t>Radius</a:t>
            </a:r>
            <a:r>
              <a:rPr lang="en-US" sz="2400" dirty="0" smtClean="0"/>
              <a:t> -- The number of pixels affected around edges. Consider using a value between 0.2 and 2.0. </a:t>
            </a:r>
            <a:endParaRPr lang="en-US" sz="2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381000"/>
            <a:ext cx="8229600" cy="6172200"/>
          </a:xfrm>
        </p:spPr>
        <p:txBody>
          <a:bodyPr>
            <a:normAutofit fontScale="92500" lnSpcReduction="10000"/>
          </a:bodyPr>
          <a:lstStyle/>
          <a:p>
            <a:pPr marL="514350" indent="-514350">
              <a:buNone/>
            </a:pPr>
            <a:r>
              <a:rPr lang="en-US" b="1" u="sng" dirty="0" smtClean="0"/>
              <a:t>Raw</a:t>
            </a:r>
          </a:p>
          <a:p>
            <a:pPr marL="514350" indent="-514350">
              <a:buNone/>
            </a:pPr>
            <a:endParaRPr lang="en-US" u="sng" dirty="0"/>
          </a:p>
          <a:p>
            <a:pPr marL="514350" indent="-514350">
              <a:buNone/>
            </a:pPr>
            <a:r>
              <a:rPr lang="en-US" dirty="0" smtClean="0"/>
              <a:t>	- Raw refers to a family of </a:t>
            </a:r>
            <a:r>
              <a:rPr lang="en-US" i="1" dirty="0" smtClean="0"/>
              <a:t>raw image formats</a:t>
            </a:r>
            <a:r>
              <a:rPr lang="en-US" dirty="0" smtClean="0"/>
              <a:t>.  These formats usually use a lossless or nearly-lossless compression and produce file sizes much smaller than the TIFF format of full-sized processed images from the same cameras.</a:t>
            </a:r>
          </a:p>
          <a:p>
            <a:pPr marL="514350" indent="-514350">
              <a:buNone/>
            </a:pPr>
            <a:r>
              <a:rPr lang="en-US" dirty="0"/>
              <a:t>	</a:t>
            </a:r>
            <a:r>
              <a:rPr lang="en-US" dirty="0" smtClean="0"/>
              <a:t>- Raw files are so named because they are not yet processed and therefore are not ready to be printed or edited with a </a:t>
            </a:r>
            <a:r>
              <a:rPr lang="en-US" i="1" dirty="0" smtClean="0"/>
              <a:t>bitmap graphics editor</a:t>
            </a:r>
          </a:p>
          <a:p>
            <a:pPr marL="514350" indent="-514350">
              <a:buNone/>
            </a:pPr>
            <a:r>
              <a:rPr lang="en-US" i="1" dirty="0"/>
              <a:t>	</a:t>
            </a:r>
            <a:r>
              <a:rPr lang="en-US" i="1" dirty="0" smtClean="0"/>
              <a:t>- </a:t>
            </a:r>
            <a:r>
              <a:rPr lang="en-US" dirty="0" smtClean="0"/>
              <a:t>Raw image files are sometimes called </a:t>
            </a:r>
            <a:r>
              <a:rPr lang="en-US" u="sng" dirty="0" smtClean="0"/>
              <a:t>digital negative</a:t>
            </a:r>
            <a:r>
              <a:rPr lang="en-US" i="1" dirty="0" smtClean="0"/>
              <a:t>, </a:t>
            </a:r>
            <a:r>
              <a:rPr lang="en-US" dirty="0" smtClean="0"/>
              <a:t>as they fulfill the same role as negatives</a:t>
            </a:r>
            <a:endParaRPr lang="en-US" i="1"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pic>
        <p:nvPicPr>
          <p:cNvPr id="75778" name="Picture 2" descr="http://lgimages.s3.amazonaws.com/data/imagemanager/25128/unsharpmask.jpg"/>
          <p:cNvPicPr>
            <a:picLocks noChangeAspect="1" noChangeArrowheads="1"/>
          </p:cNvPicPr>
          <p:nvPr/>
        </p:nvPicPr>
        <p:blipFill>
          <a:blip r:embed="rId3"/>
          <a:srcRect/>
          <a:stretch>
            <a:fillRect/>
          </a:stretch>
        </p:blipFill>
        <p:spPr bwMode="auto">
          <a:xfrm>
            <a:off x="4315072" y="533400"/>
            <a:ext cx="4502616" cy="5867400"/>
          </a:xfrm>
          <a:prstGeom prst="rect">
            <a:avLst/>
          </a:prstGeom>
          <a:noFill/>
        </p:spPr>
      </p:pic>
      <p:sp>
        <p:nvSpPr>
          <p:cNvPr id="6" name="TextBox 5"/>
          <p:cNvSpPr txBox="1"/>
          <p:nvPr/>
        </p:nvSpPr>
        <p:spPr>
          <a:xfrm>
            <a:off x="304800" y="520948"/>
            <a:ext cx="3733800" cy="5575052"/>
          </a:xfrm>
          <a:prstGeom prst="rect">
            <a:avLst/>
          </a:prstGeom>
          <a:noFill/>
        </p:spPr>
        <p:txBody>
          <a:bodyPr wrap="square" rtlCol="0">
            <a:spAutoFit/>
          </a:bodyPr>
          <a:lstStyle/>
          <a:p>
            <a:pPr>
              <a:lnSpc>
                <a:spcPct val="150000"/>
              </a:lnSpc>
            </a:pPr>
            <a:r>
              <a:rPr lang="en-US" sz="2400" b="1" dirty="0" smtClean="0"/>
              <a:t>Threshold</a:t>
            </a:r>
            <a:r>
              <a:rPr lang="en-US" sz="2400" dirty="0" smtClean="0"/>
              <a:t> -- Defines what brightness difference qualifies as an edge (0 is default, sharpens all pixels). Consider using a value somewhere between 1and 5 (for Threshold, the higher the value, the less pronounced the sharpening effect).</a:t>
            </a:r>
            <a:endParaRPr lang="en-US" sz="2400" dirty="0"/>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609600"/>
            <a:ext cx="8229600" cy="5516563"/>
          </a:xfrm>
        </p:spPr>
        <p:txBody>
          <a:bodyPr>
            <a:normAutofit/>
          </a:bodyPr>
          <a:lstStyle/>
          <a:p>
            <a:pPr marL="514350" indent="-514350">
              <a:buNone/>
            </a:pPr>
            <a:r>
              <a:rPr lang="en-US" dirty="0" smtClean="0"/>
              <a:t>E.	</a:t>
            </a:r>
            <a:r>
              <a:rPr lang="en-US" u="sng" dirty="0" smtClean="0"/>
              <a:t>More Image Editing</a:t>
            </a:r>
          </a:p>
          <a:p>
            <a:pPr marL="914353" lvl="1" indent="-514350">
              <a:buNone/>
            </a:pPr>
            <a:endParaRPr lang="en-US" dirty="0" smtClean="0"/>
          </a:p>
          <a:p>
            <a:pPr marL="914353" lvl="1" indent="-514350">
              <a:buAutoNum type="arabicPeriod"/>
            </a:pPr>
            <a:r>
              <a:rPr lang="en-US" dirty="0" smtClean="0"/>
              <a:t>Selection Techniques</a:t>
            </a:r>
          </a:p>
          <a:p>
            <a:pPr marL="914353" lvl="1" indent="-514350">
              <a:buNone/>
            </a:pPr>
            <a:r>
              <a:rPr lang="en-US" dirty="0"/>
              <a:t>	</a:t>
            </a:r>
            <a:r>
              <a:rPr lang="en-US" dirty="0" smtClean="0"/>
              <a:t>-  Marquee Tools (Rectangular, Elliptical)</a:t>
            </a:r>
          </a:p>
          <a:p>
            <a:pPr marL="914353" lvl="1" indent="-514350">
              <a:buNone/>
            </a:pPr>
            <a:r>
              <a:rPr lang="en-US" dirty="0"/>
              <a:t>	</a:t>
            </a:r>
            <a:r>
              <a:rPr lang="en-US" dirty="0" smtClean="0"/>
              <a:t>-  Lasso Tools (Lasso, Polygonal, Magnetic)</a:t>
            </a:r>
          </a:p>
          <a:p>
            <a:pPr marL="914353" lvl="1" indent="-514350">
              <a:buNone/>
            </a:pPr>
            <a:r>
              <a:rPr lang="en-US" dirty="0"/>
              <a:t>	</a:t>
            </a:r>
            <a:r>
              <a:rPr lang="en-US" dirty="0" smtClean="0"/>
              <a:t>-  Magic Wand</a:t>
            </a:r>
          </a:p>
          <a:p>
            <a:pPr marL="914353" lvl="1" indent="-514350">
              <a:buAutoNum type="arabicPeriod" startAt="2"/>
            </a:pPr>
            <a:r>
              <a:rPr lang="en-US" dirty="0" smtClean="0"/>
              <a:t>Feathering Selections</a:t>
            </a:r>
          </a:p>
          <a:p>
            <a:pPr marL="914353" lvl="1" indent="-514350">
              <a:buAutoNum type="arabicPeriod" startAt="2"/>
            </a:pPr>
            <a:r>
              <a:rPr lang="en-US" dirty="0" smtClean="0"/>
              <a:t>Working with Layers</a:t>
            </a:r>
          </a:p>
          <a:p>
            <a:pPr marL="914353" lvl="1" indent="-514350">
              <a:buAutoNum type="arabicPeriod" startAt="2"/>
            </a:pPr>
            <a:r>
              <a:rPr lang="en-US" dirty="0" smtClean="0"/>
              <a:t>Adding Text (Type Tool)</a:t>
            </a:r>
          </a:p>
          <a:p>
            <a:pPr marL="914353" lvl="1" indent="-514350">
              <a:buAutoNum type="arabicPeriod" startAt="2"/>
            </a:pPr>
            <a:r>
              <a:rPr lang="en-US" dirty="0" smtClean="0"/>
              <a:t>Painting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04800" y="371356"/>
            <a:ext cx="8382000" cy="5724644"/>
          </a:xfrm>
          <a:prstGeom prst="rect">
            <a:avLst/>
          </a:prstGeom>
          <a:noFill/>
        </p:spPr>
        <p:txBody>
          <a:bodyPr wrap="square" rtlCol="0">
            <a:spAutoFit/>
          </a:bodyPr>
          <a:lstStyle/>
          <a:p>
            <a:pPr>
              <a:lnSpc>
                <a:spcPct val="150000"/>
              </a:lnSpc>
            </a:pPr>
            <a:r>
              <a:rPr lang="en-US" sz="2400" dirty="0" smtClean="0"/>
              <a:t>In some cases, you may wish to isolate part of an image for editing, or to combine it with other images. In Photoshop, this is called a </a:t>
            </a:r>
            <a:r>
              <a:rPr lang="en-US" sz="2400" b="1" dirty="0" smtClean="0"/>
              <a:t>selection</a:t>
            </a:r>
            <a:r>
              <a:rPr lang="en-US" sz="2400" dirty="0" smtClean="0"/>
              <a:t>.  When part of an image has been selected, the image editing tools and commands work the same way, but only the selected part of the image is affected.</a:t>
            </a:r>
          </a:p>
          <a:p>
            <a:pPr>
              <a:lnSpc>
                <a:spcPct val="150000"/>
              </a:lnSpc>
            </a:pPr>
            <a:endParaRPr lang="en-US" sz="2400" dirty="0" smtClean="0"/>
          </a:p>
          <a:p>
            <a:pPr>
              <a:lnSpc>
                <a:spcPct val="150000"/>
              </a:lnSpc>
            </a:pPr>
            <a:r>
              <a:rPr lang="en-US" sz="2000" i="1" dirty="0" smtClean="0"/>
              <a:t>When you make a selection, the part of the image that is protected (that is, not selected) is sometimes referred to as a </a:t>
            </a:r>
            <a:r>
              <a:rPr lang="en-US" sz="2000" b="1" i="1" dirty="0" smtClean="0"/>
              <a:t>mask</a:t>
            </a:r>
            <a:r>
              <a:rPr lang="en-US" sz="2000" i="1" dirty="0" smtClean="0"/>
              <a:t>.  Just as you might use masking tape to protect part of a wall when you are painting a room, in Photoshop you are masking the part of the image that you want to protect when you have selected part of an image for editing.</a:t>
            </a:r>
            <a:endParaRPr lang="en-US" sz="2000" i="1"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04800" y="371356"/>
            <a:ext cx="8382000" cy="1697068"/>
          </a:xfrm>
          <a:prstGeom prst="rect">
            <a:avLst/>
          </a:prstGeom>
          <a:noFill/>
        </p:spPr>
        <p:txBody>
          <a:bodyPr wrap="square" rtlCol="0">
            <a:spAutoFit/>
          </a:bodyPr>
          <a:lstStyle/>
          <a:p>
            <a:pPr>
              <a:lnSpc>
                <a:spcPct val="150000"/>
              </a:lnSpc>
            </a:pPr>
            <a:r>
              <a:rPr lang="en-US" sz="2400" dirty="0" smtClean="0"/>
              <a:t>When you make a selection, a selection outline appears to show you the selected area. In the following example, a rectangular area has been selected:</a:t>
            </a:r>
            <a:endParaRPr lang="en-US" sz="2000" i="1" dirty="0"/>
          </a:p>
        </p:txBody>
      </p:sp>
      <p:pic>
        <p:nvPicPr>
          <p:cNvPr id="76802" name="Picture 2" descr="http://lgimages.s3.amazonaws.com/data/imagemanager/25128/marquee2.jpg"/>
          <p:cNvPicPr>
            <a:picLocks noChangeAspect="1" noChangeArrowheads="1"/>
          </p:cNvPicPr>
          <p:nvPr/>
        </p:nvPicPr>
        <p:blipFill>
          <a:blip r:embed="rId3"/>
          <a:srcRect/>
          <a:stretch>
            <a:fillRect/>
          </a:stretch>
        </p:blipFill>
        <p:spPr bwMode="auto">
          <a:xfrm>
            <a:off x="1336536" y="2362200"/>
            <a:ext cx="5902464" cy="4114800"/>
          </a:xfrm>
          <a:prstGeom prst="rect">
            <a:avLst/>
          </a:prstGeom>
          <a:noFill/>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04800" y="371356"/>
            <a:ext cx="8382000" cy="5078313"/>
          </a:xfrm>
          <a:prstGeom prst="rect">
            <a:avLst/>
          </a:prstGeom>
          <a:noFill/>
        </p:spPr>
        <p:txBody>
          <a:bodyPr wrap="square" rtlCol="0">
            <a:spAutoFit/>
          </a:bodyPr>
          <a:lstStyle/>
          <a:p>
            <a:pPr>
              <a:lnSpc>
                <a:spcPct val="150000"/>
              </a:lnSpc>
            </a:pPr>
            <a:r>
              <a:rPr lang="en-US" sz="2400" b="1" dirty="0" smtClean="0"/>
              <a:t>Selecting Rectangles and Ellipses: the Marquee tools</a:t>
            </a:r>
          </a:p>
          <a:p>
            <a:pPr>
              <a:lnSpc>
                <a:spcPct val="150000"/>
              </a:lnSpc>
            </a:pPr>
            <a:endParaRPr lang="en-US" sz="2400" b="1" dirty="0" smtClean="0"/>
          </a:p>
          <a:p>
            <a:pPr>
              <a:lnSpc>
                <a:spcPct val="150000"/>
              </a:lnSpc>
            </a:pPr>
            <a:r>
              <a:rPr lang="en-US" sz="2400" dirty="0" smtClean="0"/>
              <a:t>The </a:t>
            </a:r>
            <a:r>
              <a:rPr lang="en-US" sz="2400" b="1" dirty="0" smtClean="0"/>
              <a:t>Rectangular Marquee tool</a:t>
            </a:r>
            <a:r>
              <a:rPr lang="en-US" sz="2400" dirty="0" smtClean="0"/>
              <a:t> (       )   is probably one of the most frequently used selection tool. It allows you to select rectangular areas. Click and drag diagonally with it to make a selection. </a:t>
            </a:r>
          </a:p>
          <a:p>
            <a:pPr>
              <a:lnSpc>
                <a:spcPct val="150000"/>
              </a:lnSpc>
            </a:pPr>
            <a:r>
              <a:rPr lang="en-US" sz="2400" dirty="0" smtClean="0"/>
              <a:t>The elliptical marquee tool usually hidden "behind" the  rectangular marquee tool. To select an elliptical area, right click on the rectangular marquee tool and select the </a:t>
            </a:r>
            <a:r>
              <a:rPr lang="en-US" sz="2400" b="1" dirty="0" smtClean="0"/>
              <a:t>Elliptical Marquee tool  </a:t>
            </a:r>
            <a:r>
              <a:rPr lang="en-US" sz="2400" dirty="0" smtClean="0"/>
              <a:t>(       ). Then drag (with Elliptical tool)</a:t>
            </a:r>
            <a:endParaRPr lang="en-US" sz="2400" dirty="0"/>
          </a:p>
        </p:txBody>
      </p:sp>
      <p:pic>
        <p:nvPicPr>
          <p:cNvPr id="80900" name="Picture 4" descr="http://www.hsl.unc.edu/Services/Tutorials/Photoshop/2004_ps_interface/tools/marquee.gif"/>
          <p:cNvPicPr>
            <a:picLocks noChangeAspect="1" noChangeArrowheads="1"/>
          </p:cNvPicPr>
          <p:nvPr/>
        </p:nvPicPr>
        <p:blipFill>
          <a:blip r:embed="rId3"/>
          <a:srcRect/>
          <a:stretch>
            <a:fillRect/>
          </a:stretch>
        </p:blipFill>
        <p:spPr bwMode="auto">
          <a:xfrm>
            <a:off x="4419600" y="1600200"/>
            <a:ext cx="454025" cy="454025"/>
          </a:xfrm>
          <a:prstGeom prst="rect">
            <a:avLst/>
          </a:prstGeom>
          <a:noFill/>
        </p:spPr>
      </p:pic>
      <p:pic>
        <p:nvPicPr>
          <p:cNvPr id="80901" name="Picture 5"/>
          <p:cNvPicPr>
            <a:picLocks noChangeAspect="1" noChangeArrowheads="1"/>
          </p:cNvPicPr>
          <p:nvPr/>
        </p:nvPicPr>
        <p:blipFill>
          <a:blip r:embed="rId4"/>
          <a:srcRect l="1228" t="18303" r="96763" b="79018"/>
          <a:stretch>
            <a:fillRect/>
          </a:stretch>
        </p:blipFill>
        <p:spPr bwMode="auto">
          <a:xfrm>
            <a:off x="1143000" y="4876800"/>
            <a:ext cx="457200" cy="457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04800" y="371356"/>
            <a:ext cx="8382000" cy="589072"/>
          </a:xfrm>
          <a:prstGeom prst="rect">
            <a:avLst/>
          </a:prstGeom>
          <a:noFill/>
        </p:spPr>
        <p:txBody>
          <a:bodyPr wrap="square" rtlCol="0">
            <a:spAutoFit/>
          </a:bodyPr>
          <a:lstStyle/>
          <a:p>
            <a:pPr>
              <a:lnSpc>
                <a:spcPct val="150000"/>
              </a:lnSpc>
            </a:pPr>
            <a:r>
              <a:rPr lang="en-US" sz="2400" b="1" dirty="0" smtClean="0"/>
              <a:t>Selecting Rectangles and Ellipses: the Marquee tools</a:t>
            </a:r>
          </a:p>
        </p:txBody>
      </p:sp>
      <p:pic>
        <p:nvPicPr>
          <p:cNvPr id="81922" name="Picture 2" descr="http://lgimages.s3.amazonaws.com/data/imagemanager/25128/marquee.jpg"/>
          <p:cNvPicPr>
            <a:picLocks noChangeAspect="1" noChangeArrowheads="1"/>
          </p:cNvPicPr>
          <p:nvPr/>
        </p:nvPicPr>
        <p:blipFill>
          <a:blip r:embed="rId3"/>
          <a:srcRect/>
          <a:stretch>
            <a:fillRect/>
          </a:stretch>
        </p:blipFill>
        <p:spPr bwMode="auto">
          <a:xfrm>
            <a:off x="2069462" y="1295400"/>
            <a:ext cx="5017138" cy="4876800"/>
          </a:xfrm>
          <a:prstGeom prst="rect">
            <a:avLst/>
          </a:prstGeom>
          <a:noFill/>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04800" y="1308080"/>
            <a:ext cx="8382000" cy="3416320"/>
          </a:xfrm>
          <a:prstGeom prst="rect">
            <a:avLst/>
          </a:prstGeom>
          <a:noFill/>
        </p:spPr>
        <p:txBody>
          <a:bodyPr wrap="square" rtlCol="0">
            <a:spAutoFit/>
          </a:bodyPr>
          <a:lstStyle/>
          <a:p>
            <a:pPr>
              <a:lnSpc>
                <a:spcPct val="150000"/>
              </a:lnSpc>
            </a:pPr>
            <a:r>
              <a:rPr lang="en-US" sz="2400" b="1" dirty="0" smtClean="0"/>
              <a:t>Selecting Irregularly Shaped Areas: the Lasso Tools</a:t>
            </a:r>
          </a:p>
          <a:p>
            <a:pPr>
              <a:lnSpc>
                <a:spcPct val="150000"/>
              </a:lnSpc>
            </a:pPr>
            <a:endParaRPr lang="en-US" sz="2400" b="1" dirty="0" smtClean="0"/>
          </a:p>
          <a:p>
            <a:pPr>
              <a:lnSpc>
                <a:spcPct val="150000"/>
              </a:lnSpc>
            </a:pPr>
            <a:r>
              <a:rPr lang="en-US" sz="2400" b="1" dirty="0" smtClean="0"/>
              <a:t> </a:t>
            </a:r>
            <a:r>
              <a:rPr lang="en-US" sz="2400" dirty="0" smtClean="0"/>
              <a:t>To create freeform selections, you can click and drag with the </a:t>
            </a:r>
            <a:r>
              <a:rPr lang="en-US" sz="2400" b="1" dirty="0" smtClean="0"/>
              <a:t>Lasso tool </a:t>
            </a:r>
            <a:r>
              <a:rPr lang="en-US" sz="2400" dirty="0" smtClean="0"/>
              <a:t>(       ). But the lasso tool may not give you enough control. For more control, you may find the polygon lasso and magnetic lasso tools easier to use.</a:t>
            </a:r>
            <a:endParaRPr lang="en-US" sz="2400" dirty="0"/>
          </a:p>
        </p:txBody>
      </p:sp>
      <p:pic>
        <p:nvPicPr>
          <p:cNvPr id="82946" name="Picture 2" descr="http://www.hsl.unc.edu/Services/Tutorials/Photoshop/2004_ps_interface/tools/lasso.gif"/>
          <p:cNvPicPr>
            <a:picLocks noChangeAspect="1" noChangeArrowheads="1"/>
          </p:cNvPicPr>
          <p:nvPr/>
        </p:nvPicPr>
        <p:blipFill>
          <a:blip r:embed="rId3"/>
          <a:srcRect/>
          <a:stretch>
            <a:fillRect/>
          </a:stretch>
        </p:blipFill>
        <p:spPr bwMode="auto">
          <a:xfrm>
            <a:off x="1752600" y="3076882"/>
            <a:ext cx="533400" cy="447368"/>
          </a:xfrm>
          <a:prstGeom prst="rect">
            <a:avLst/>
          </a:prstGeom>
          <a:noFill/>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04800" y="1308080"/>
            <a:ext cx="8382000" cy="4467057"/>
          </a:xfrm>
          <a:prstGeom prst="rect">
            <a:avLst/>
          </a:prstGeom>
          <a:noFill/>
        </p:spPr>
        <p:txBody>
          <a:bodyPr wrap="square" rtlCol="0">
            <a:spAutoFit/>
          </a:bodyPr>
          <a:lstStyle/>
          <a:p>
            <a:pPr>
              <a:lnSpc>
                <a:spcPct val="150000"/>
              </a:lnSpc>
            </a:pPr>
            <a:r>
              <a:rPr lang="en-US" sz="2400" dirty="0" smtClean="0"/>
              <a:t>The </a:t>
            </a:r>
            <a:r>
              <a:rPr lang="en-US" sz="2400" b="1" dirty="0" smtClean="0"/>
              <a:t>Polygon Lasso tool </a:t>
            </a:r>
            <a:r>
              <a:rPr lang="en-US" sz="2400" dirty="0" smtClean="0"/>
              <a:t>(        ) is often quite useful for selecting irregularly shaped areas. To use it, click on the image, then move to another place and click again to create a segment. Click multiple times to create a selection around an irregular area in your image.  Double-click to finish the selection. </a:t>
            </a:r>
            <a:r>
              <a:rPr lang="en-US" sz="2400" b="1" dirty="0" smtClean="0"/>
              <a:t>Note</a:t>
            </a:r>
            <a:r>
              <a:rPr lang="en-US" sz="2400" dirty="0" smtClean="0"/>
              <a:t>: If you are in the middle of selecting and you make a mistake, press the backspace key to go back one segment, or click the Esc key to undo the selection entirely.</a:t>
            </a:r>
            <a:endParaRPr lang="en-US" sz="2400" dirty="0"/>
          </a:p>
        </p:txBody>
      </p:sp>
      <p:pic>
        <p:nvPicPr>
          <p:cNvPr id="82946" name="Picture 2" descr="http://www.hsl.unc.edu/Services/Tutorials/Photoshop/2004_ps_interface/tools/lasso.gif"/>
          <p:cNvPicPr>
            <a:picLocks noChangeAspect="1" noChangeArrowheads="1"/>
          </p:cNvPicPr>
          <p:nvPr/>
        </p:nvPicPr>
        <p:blipFill>
          <a:blip r:embed="rId3"/>
          <a:stretch>
            <a:fillRect/>
          </a:stretch>
        </p:blipFill>
        <p:spPr bwMode="auto">
          <a:xfrm>
            <a:off x="3395816" y="1447800"/>
            <a:ext cx="447368" cy="447368"/>
          </a:xfrm>
          <a:prstGeom prst="rect">
            <a:avLst/>
          </a:prstGeom>
          <a:noFill/>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512732"/>
            <a:ext cx="8382000" cy="1697068"/>
          </a:xfrm>
          <a:prstGeom prst="rect">
            <a:avLst/>
          </a:prstGeom>
          <a:noFill/>
        </p:spPr>
        <p:txBody>
          <a:bodyPr wrap="square" rtlCol="0">
            <a:spAutoFit/>
          </a:bodyPr>
          <a:lstStyle/>
          <a:p>
            <a:pPr>
              <a:lnSpc>
                <a:spcPct val="150000"/>
              </a:lnSpc>
            </a:pPr>
            <a:r>
              <a:rPr lang="en-US" sz="2400" dirty="0" smtClean="0"/>
              <a:t>Without pressing the mouse button, move the </a:t>
            </a:r>
            <a:r>
              <a:rPr lang="en-US" sz="2400" b="1" dirty="0" smtClean="0"/>
              <a:t>magnetic lasso tool     </a:t>
            </a:r>
            <a:r>
              <a:rPr lang="en-US" sz="2400" dirty="0" smtClean="0"/>
              <a:t>      around an area to select it. The tool will look for edges. You can adjust its sensitivity to edges in the options bar.</a:t>
            </a:r>
            <a:endParaRPr lang="en-US" sz="2400" i="1" dirty="0"/>
          </a:p>
        </p:txBody>
      </p:sp>
      <p:pic>
        <p:nvPicPr>
          <p:cNvPr id="82946" name="Picture 2" descr="http://www.hsl.unc.edu/Services/Tutorials/Photoshop/2004_ps_interface/tools/lasso.gif"/>
          <p:cNvPicPr>
            <a:picLocks noChangeAspect="1" noChangeArrowheads="1"/>
          </p:cNvPicPr>
          <p:nvPr/>
        </p:nvPicPr>
        <p:blipFill>
          <a:blip r:embed="rId3"/>
          <a:stretch>
            <a:fillRect/>
          </a:stretch>
        </p:blipFill>
        <p:spPr bwMode="auto">
          <a:xfrm>
            <a:off x="1117043" y="1190387"/>
            <a:ext cx="518946" cy="447368"/>
          </a:xfrm>
          <a:prstGeom prst="rect">
            <a:avLst/>
          </a:prstGeom>
          <a:noFill/>
        </p:spPr>
      </p:pic>
      <p:pic>
        <p:nvPicPr>
          <p:cNvPr id="83970" name="Picture 2" descr="http://lgimages.s3.amazonaws.com/data/imagemanager/25128/lasso.jpg"/>
          <p:cNvPicPr>
            <a:picLocks noChangeAspect="1" noChangeArrowheads="1"/>
          </p:cNvPicPr>
          <p:nvPr/>
        </p:nvPicPr>
        <p:blipFill>
          <a:blip r:embed="rId4"/>
          <a:srcRect/>
          <a:stretch>
            <a:fillRect/>
          </a:stretch>
        </p:blipFill>
        <p:spPr bwMode="auto">
          <a:xfrm>
            <a:off x="2590800" y="2438400"/>
            <a:ext cx="4038600" cy="4038601"/>
          </a:xfrm>
          <a:prstGeom prst="rect">
            <a:avLst/>
          </a:prstGeom>
          <a:noFill/>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165080"/>
            <a:ext cx="8382000" cy="3416320"/>
          </a:xfrm>
          <a:prstGeom prst="rect">
            <a:avLst/>
          </a:prstGeom>
          <a:noFill/>
        </p:spPr>
        <p:txBody>
          <a:bodyPr wrap="square" rtlCol="0">
            <a:spAutoFit/>
          </a:bodyPr>
          <a:lstStyle/>
          <a:p>
            <a:pPr>
              <a:lnSpc>
                <a:spcPct val="150000"/>
              </a:lnSpc>
            </a:pPr>
            <a:r>
              <a:rPr lang="en-US" sz="2400" b="1" dirty="0" smtClean="0"/>
              <a:t>Selecting by brightness and color: Magic Wand tool (W)</a:t>
            </a:r>
          </a:p>
          <a:p>
            <a:pPr>
              <a:lnSpc>
                <a:spcPct val="150000"/>
              </a:lnSpc>
            </a:pPr>
            <a:r>
              <a:rPr lang="en-US" sz="2400" b="1" dirty="0" smtClean="0"/>
              <a:t> </a:t>
            </a:r>
          </a:p>
          <a:p>
            <a:pPr>
              <a:lnSpc>
                <a:spcPct val="150000"/>
              </a:lnSpc>
            </a:pPr>
            <a:r>
              <a:rPr lang="en-US" sz="2400" dirty="0" smtClean="0"/>
              <a:t>Click somewhere on the image with the magic wand tool to select adjacent portions of the image based on color brightness. The higher the tolerance entered in the Options palette, the more pixels are selected.</a:t>
            </a:r>
          </a:p>
        </p:txBody>
      </p:sp>
      <p:pic>
        <p:nvPicPr>
          <p:cNvPr id="82946" name="Picture 2" descr="http://www.hsl.unc.edu/Services/Tutorials/Photoshop/2004_ps_interface/tools/lasso.gif"/>
          <p:cNvPicPr>
            <a:picLocks noChangeAspect="1" noChangeArrowheads="1"/>
          </p:cNvPicPr>
          <p:nvPr/>
        </p:nvPicPr>
        <p:blipFill>
          <a:blip r:embed="rId3"/>
          <a:stretch>
            <a:fillRect/>
          </a:stretch>
        </p:blipFill>
        <p:spPr bwMode="auto">
          <a:xfrm>
            <a:off x="7467600" y="188189"/>
            <a:ext cx="573811" cy="573811"/>
          </a:xfrm>
          <a:prstGeom prst="rect">
            <a:avLst/>
          </a:prstGeom>
          <a:noFill/>
        </p:spPr>
      </p:pic>
      <p:pic>
        <p:nvPicPr>
          <p:cNvPr id="84994" name="Picture 2"/>
          <p:cNvPicPr>
            <a:picLocks noChangeAspect="1" noChangeArrowheads="1"/>
          </p:cNvPicPr>
          <p:nvPr/>
        </p:nvPicPr>
        <p:blipFill>
          <a:blip r:embed="rId4"/>
          <a:srcRect r="59375" b="59375"/>
          <a:stretch>
            <a:fillRect/>
          </a:stretch>
        </p:blipFill>
        <p:spPr bwMode="auto">
          <a:xfrm>
            <a:off x="3200400" y="2990850"/>
            <a:ext cx="4953000" cy="37147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381000"/>
            <a:ext cx="8229600" cy="6172200"/>
          </a:xfrm>
        </p:spPr>
        <p:txBody>
          <a:bodyPr>
            <a:normAutofit fontScale="92500" lnSpcReduction="10000"/>
          </a:bodyPr>
          <a:lstStyle/>
          <a:p>
            <a:pPr marL="514350" indent="-514350">
              <a:buNone/>
            </a:pPr>
            <a:r>
              <a:rPr lang="en-US" b="1" u="sng" dirty="0" smtClean="0"/>
              <a:t>PNG</a:t>
            </a:r>
          </a:p>
          <a:p>
            <a:pPr marL="514350" indent="-514350">
              <a:buNone/>
            </a:pPr>
            <a:endParaRPr lang="en-US" i="1" u="sng" dirty="0"/>
          </a:p>
          <a:p>
            <a:pPr marL="514350" indent="-514350">
              <a:buNone/>
            </a:pPr>
            <a:r>
              <a:rPr lang="en-US" i="1" dirty="0"/>
              <a:t>	</a:t>
            </a:r>
            <a:r>
              <a:rPr lang="en-US" i="1" dirty="0" smtClean="0"/>
              <a:t>-</a:t>
            </a:r>
            <a:r>
              <a:rPr lang="en-US" dirty="0" smtClean="0"/>
              <a:t> The PNG (Portable Network Graphics) file format was created the as the free open-source successor to the GIF</a:t>
            </a:r>
          </a:p>
          <a:p>
            <a:pPr marL="514350" indent="-514350">
              <a:buNone/>
            </a:pPr>
            <a:r>
              <a:rPr lang="en-US" i="1" dirty="0"/>
              <a:t>	</a:t>
            </a:r>
            <a:r>
              <a:rPr lang="en-US" i="1" dirty="0" smtClean="0"/>
              <a:t>-</a:t>
            </a:r>
            <a:r>
              <a:rPr lang="en-US" dirty="0" smtClean="0"/>
              <a:t> the PNG file format supports true color (16 million colors) while the GIF supports only 256 colors.</a:t>
            </a:r>
          </a:p>
          <a:p>
            <a:pPr marL="514350" indent="-514350">
              <a:buNone/>
            </a:pPr>
            <a:r>
              <a:rPr lang="en-US" i="1" dirty="0"/>
              <a:t>	</a:t>
            </a:r>
            <a:r>
              <a:rPr lang="en-US" dirty="0" smtClean="0"/>
              <a:t>- the lossless PNG formats is best suited for editing pictures, and the </a:t>
            </a:r>
            <a:r>
              <a:rPr lang="en-US" dirty="0" err="1" smtClean="0"/>
              <a:t>lossy</a:t>
            </a:r>
            <a:r>
              <a:rPr lang="en-US" dirty="0" smtClean="0"/>
              <a:t> formats like JPEG, are best for the final distribution of photographic images </a:t>
            </a:r>
            <a:r>
              <a:rPr lang="en-US" i="1" dirty="0" smtClean="0"/>
              <a:t>(because in this case JPEG files are usually smaller than PNG files).</a:t>
            </a:r>
            <a:endParaRPr lang="en-US" i="1" dirty="0"/>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290691"/>
            <a:ext cx="8382000" cy="6186309"/>
          </a:xfrm>
          <a:prstGeom prst="rect">
            <a:avLst/>
          </a:prstGeom>
          <a:noFill/>
        </p:spPr>
        <p:txBody>
          <a:bodyPr wrap="square" rtlCol="0">
            <a:spAutoFit/>
          </a:bodyPr>
          <a:lstStyle/>
          <a:p>
            <a:pPr>
              <a:lnSpc>
                <a:spcPct val="150000"/>
              </a:lnSpc>
            </a:pPr>
            <a:r>
              <a:rPr lang="en-US" sz="2400" b="1" dirty="0" smtClean="0"/>
              <a:t>General Selection techniques</a:t>
            </a:r>
          </a:p>
          <a:p>
            <a:pPr>
              <a:lnSpc>
                <a:spcPct val="150000"/>
              </a:lnSpc>
            </a:pPr>
            <a:endParaRPr lang="en-US" sz="2400" dirty="0" smtClean="0"/>
          </a:p>
          <a:p>
            <a:pPr>
              <a:lnSpc>
                <a:spcPct val="150000"/>
              </a:lnSpc>
              <a:buFont typeface="Arial" pitchFamily="34" charset="0"/>
              <a:buChar char="•"/>
            </a:pPr>
            <a:r>
              <a:rPr lang="en-US" sz="2400" dirty="0" smtClean="0"/>
              <a:t>To invert a selection, choose Select &gt; Inverse. Everything that was selected becomes masked, and everything that was masked now becomes the selection.</a:t>
            </a:r>
          </a:p>
          <a:p>
            <a:pPr>
              <a:lnSpc>
                <a:spcPct val="150000"/>
              </a:lnSpc>
              <a:buFont typeface="Arial" pitchFamily="34" charset="0"/>
              <a:buChar char="•"/>
            </a:pPr>
            <a:endParaRPr lang="en-US" sz="2400" dirty="0" smtClean="0"/>
          </a:p>
          <a:p>
            <a:pPr>
              <a:lnSpc>
                <a:spcPct val="150000"/>
              </a:lnSpc>
              <a:buFont typeface="Arial" pitchFamily="34" charset="0"/>
              <a:buChar char="•"/>
            </a:pPr>
            <a:r>
              <a:rPr lang="en-US" sz="2400" dirty="0" smtClean="0"/>
              <a:t>To deselect, click outside of the selection, or choose Select &gt; Deselect.</a:t>
            </a:r>
          </a:p>
          <a:p>
            <a:pPr>
              <a:lnSpc>
                <a:spcPct val="150000"/>
              </a:lnSpc>
              <a:buFont typeface="Arial" pitchFamily="34" charset="0"/>
              <a:buChar char="•"/>
            </a:pPr>
            <a:endParaRPr lang="en-US" sz="2400" dirty="0" smtClean="0"/>
          </a:p>
          <a:p>
            <a:pPr>
              <a:lnSpc>
                <a:spcPct val="150000"/>
              </a:lnSpc>
              <a:buFont typeface="Arial" pitchFamily="34" charset="0"/>
              <a:buChar char="•"/>
            </a:pPr>
            <a:r>
              <a:rPr lang="en-US" sz="2400" dirty="0" smtClean="0"/>
              <a:t>You can also save a selection (Select &gt; Save Selection) for later use (Select &gt; Load Selection).</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990600"/>
            <a:ext cx="8382000" cy="4524315"/>
          </a:xfrm>
          <a:prstGeom prst="rect">
            <a:avLst/>
          </a:prstGeom>
          <a:noFill/>
        </p:spPr>
        <p:txBody>
          <a:bodyPr wrap="square" rtlCol="0">
            <a:spAutoFit/>
          </a:bodyPr>
          <a:lstStyle/>
          <a:p>
            <a:pPr>
              <a:lnSpc>
                <a:spcPct val="150000"/>
              </a:lnSpc>
            </a:pPr>
            <a:r>
              <a:rPr lang="en-US" sz="2400" b="1" dirty="0" smtClean="0"/>
              <a:t>Adding to and subtracting from current selections</a:t>
            </a:r>
          </a:p>
          <a:p>
            <a:pPr>
              <a:lnSpc>
                <a:spcPct val="150000"/>
              </a:lnSpc>
            </a:pPr>
            <a:endParaRPr lang="en-US" sz="2400" dirty="0" smtClean="0"/>
          </a:p>
          <a:p>
            <a:pPr>
              <a:lnSpc>
                <a:spcPct val="150000"/>
              </a:lnSpc>
              <a:buFont typeface="Arial" pitchFamily="34" charset="0"/>
              <a:buChar char="•"/>
            </a:pPr>
            <a:r>
              <a:rPr lang="en-US" sz="2400" dirty="0" smtClean="0"/>
              <a:t>To add to an existing selection, press Shift</a:t>
            </a:r>
          </a:p>
          <a:p>
            <a:pPr>
              <a:lnSpc>
                <a:spcPct val="150000"/>
              </a:lnSpc>
              <a:buFont typeface="Arial" pitchFamily="34" charset="0"/>
              <a:buChar char="•"/>
            </a:pPr>
            <a:endParaRPr lang="en-US" sz="2400" dirty="0" smtClean="0"/>
          </a:p>
          <a:p>
            <a:pPr>
              <a:lnSpc>
                <a:spcPct val="150000"/>
              </a:lnSpc>
              <a:buFont typeface="Arial" pitchFamily="34" charset="0"/>
              <a:buChar char="•"/>
            </a:pPr>
            <a:r>
              <a:rPr lang="en-US" sz="2400" dirty="0" smtClean="0"/>
              <a:t>To subtract from an existing selection, press Alt</a:t>
            </a:r>
          </a:p>
          <a:p>
            <a:pPr>
              <a:lnSpc>
                <a:spcPct val="150000"/>
              </a:lnSpc>
              <a:buFont typeface="Arial" pitchFamily="34" charset="0"/>
              <a:buChar char="•"/>
            </a:pPr>
            <a:endParaRPr lang="en-US" sz="2400" dirty="0" smtClean="0"/>
          </a:p>
          <a:p>
            <a:pPr>
              <a:lnSpc>
                <a:spcPct val="150000"/>
              </a:lnSpc>
              <a:buFont typeface="Arial" pitchFamily="34" charset="0"/>
              <a:buChar char="•"/>
            </a:pPr>
            <a:r>
              <a:rPr lang="en-US" sz="2400" dirty="0" smtClean="0"/>
              <a:t>To add to an existing selection based on color, choose Select &gt; Similar.</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1231880"/>
            <a:ext cx="8382000" cy="3416320"/>
          </a:xfrm>
          <a:prstGeom prst="rect">
            <a:avLst/>
          </a:prstGeom>
          <a:noFill/>
        </p:spPr>
        <p:txBody>
          <a:bodyPr wrap="square" rtlCol="0">
            <a:spAutoFit/>
          </a:bodyPr>
          <a:lstStyle/>
          <a:p>
            <a:r>
              <a:rPr lang="en-US" sz="2400" b="1" dirty="0" smtClean="0"/>
              <a:t>Moving and Cloning Selections</a:t>
            </a:r>
          </a:p>
          <a:p>
            <a:endParaRPr lang="en-US" sz="2400" dirty="0" smtClean="0"/>
          </a:p>
          <a:p>
            <a:pPr>
              <a:buFont typeface="Arial" pitchFamily="34" charset="0"/>
              <a:buChar char="•"/>
            </a:pPr>
            <a:r>
              <a:rPr lang="en-US" sz="2400" dirty="0" smtClean="0"/>
              <a:t>To move a selection outline, put the selection cursor inside the selected area and drag.</a:t>
            </a:r>
          </a:p>
          <a:p>
            <a:pPr>
              <a:buFont typeface="Arial" pitchFamily="34" charset="0"/>
              <a:buChar char="•"/>
            </a:pPr>
            <a:endParaRPr lang="en-US" sz="2400" dirty="0" smtClean="0"/>
          </a:p>
          <a:p>
            <a:pPr>
              <a:buFont typeface="Arial" pitchFamily="34" charset="0"/>
              <a:buChar char="•"/>
            </a:pPr>
            <a:r>
              <a:rPr lang="en-US" sz="2400" dirty="0" smtClean="0"/>
              <a:t>To move the contents of a selection, choose the move tool  and drag the selection.</a:t>
            </a:r>
          </a:p>
          <a:p>
            <a:pPr>
              <a:buFont typeface="Arial" pitchFamily="34" charset="0"/>
              <a:buChar char="•"/>
            </a:pPr>
            <a:endParaRPr lang="en-US" sz="2400" dirty="0" smtClean="0"/>
          </a:p>
          <a:p>
            <a:pPr>
              <a:buFont typeface="Arial" pitchFamily="34" charset="0"/>
              <a:buChar char="•"/>
            </a:pPr>
            <a:r>
              <a:rPr lang="en-US" sz="2400" dirty="0" smtClean="0"/>
              <a:t>To clone a selection, press Alt while using the move tool         .</a:t>
            </a:r>
            <a:endParaRPr lang="en-US" sz="2400" dirty="0"/>
          </a:p>
        </p:txBody>
      </p:sp>
      <p:pic>
        <p:nvPicPr>
          <p:cNvPr id="5" name="Picture 4" descr="move.gif"/>
          <p:cNvPicPr>
            <a:picLocks noChangeAspect="1"/>
          </p:cNvPicPr>
          <p:nvPr/>
        </p:nvPicPr>
        <p:blipFill>
          <a:blip r:embed="rId3"/>
          <a:stretch>
            <a:fillRect/>
          </a:stretch>
        </p:blipFill>
        <p:spPr>
          <a:xfrm>
            <a:off x="7543800" y="3886200"/>
            <a:ext cx="490538" cy="4905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1000"/>
                                        <p:tgtEl>
                                          <p:spTgt spid="6">
                                            <p:txEl>
                                              <p:pRg st="6" end="6"/>
                                            </p:txEl>
                                          </p:spTgt>
                                        </p:tgtEl>
                                      </p:cBhvr>
                                    </p:animEffect>
                                    <p:anim calcmode="lin" valueType="num">
                                      <p:cBhvr>
                                        <p:cTn id="2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1513344"/>
            <a:ext cx="8382000" cy="2677656"/>
          </a:xfrm>
          <a:prstGeom prst="rect">
            <a:avLst/>
          </a:prstGeom>
          <a:noFill/>
        </p:spPr>
        <p:txBody>
          <a:bodyPr wrap="square" rtlCol="0">
            <a:spAutoFit/>
          </a:bodyPr>
          <a:lstStyle/>
          <a:p>
            <a:r>
              <a:rPr lang="en-US" sz="2400" b="1" dirty="0" smtClean="0"/>
              <a:t>Saving Selections for Later Use</a:t>
            </a:r>
          </a:p>
          <a:p>
            <a:endParaRPr lang="en-US" sz="2400" dirty="0" smtClean="0"/>
          </a:p>
          <a:p>
            <a:pPr>
              <a:buFont typeface="Arial" pitchFamily="34" charset="0"/>
              <a:buChar char="•"/>
            </a:pPr>
            <a:r>
              <a:rPr lang="en-US" sz="2400" dirty="0" smtClean="0"/>
              <a:t>To save a selection for later use, choose Select &gt; Save Selection. The active selection will be saved, and you will be prompted to give it a name.</a:t>
            </a:r>
          </a:p>
          <a:p>
            <a:pPr>
              <a:buFont typeface="Arial" pitchFamily="34" charset="0"/>
              <a:buChar char="•"/>
            </a:pPr>
            <a:endParaRPr lang="en-US" sz="2400" dirty="0" smtClean="0"/>
          </a:p>
          <a:p>
            <a:pPr>
              <a:buFont typeface="Arial" pitchFamily="34" charset="0"/>
              <a:buChar char="•"/>
            </a:pPr>
            <a:r>
              <a:rPr lang="en-US" sz="2400" dirty="0" smtClean="0"/>
              <a:t>To load a saved selection, choose Select &gt;Load Selection.</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228600"/>
            <a:ext cx="8382000" cy="5632311"/>
          </a:xfrm>
          <a:prstGeom prst="rect">
            <a:avLst/>
          </a:prstGeom>
          <a:noFill/>
        </p:spPr>
        <p:txBody>
          <a:bodyPr wrap="square" rtlCol="0">
            <a:spAutoFit/>
          </a:bodyPr>
          <a:lstStyle/>
          <a:p>
            <a:r>
              <a:rPr lang="en-US" sz="2400" b="1" dirty="0" smtClean="0"/>
              <a:t>Feathering Selections</a:t>
            </a:r>
          </a:p>
          <a:p>
            <a:endParaRPr lang="en-US" sz="2400" b="1" dirty="0" smtClean="0"/>
          </a:p>
          <a:p>
            <a:r>
              <a:rPr lang="en-US" sz="2400" dirty="0" smtClean="0"/>
              <a:t>Feathering gives a selection a softer edge. You can feather a selection by entering a value in the Feather checkbox in the options bar. Or you can feather an existing selection by choosing Select &gt; Feather.</a:t>
            </a:r>
          </a:p>
          <a:p>
            <a:endParaRPr lang="en-US" sz="2400" dirty="0" smtClean="0"/>
          </a:p>
          <a:p>
            <a:r>
              <a:rPr lang="en-US" sz="2400" dirty="0" smtClean="0"/>
              <a:t>During cases when Feather is not present at the Select Menu, you may, on the other hand, activate it via shortcut key which is:</a:t>
            </a:r>
          </a:p>
          <a:p>
            <a:endParaRPr lang="en-US" sz="2400" dirty="0" smtClean="0"/>
          </a:p>
          <a:p>
            <a:r>
              <a:rPr lang="en-US" sz="2400" b="1" dirty="0" smtClean="0">
                <a:solidFill>
                  <a:schemeClr val="accent1">
                    <a:lumMod val="75000"/>
                  </a:schemeClr>
                </a:solidFill>
              </a:rPr>
              <a:t>Ctrl + Alt + D =</a:t>
            </a:r>
          </a:p>
          <a:p>
            <a:r>
              <a:rPr lang="en-US" sz="2400" b="1" dirty="0" smtClean="0">
                <a:solidFill>
                  <a:schemeClr val="accent1">
                    <a:lumMod val="75000"/>
                  </a:schemeClr>
                </a:solidFill>
              </a:rPr>
              <a:t>for Photoshop 7, CS, CS2, and CS3</a:t>
            </a:r>
          </a:p>
          <a:p>
            <a:endParaRPr lang="en-US" sz="2400" dirty="0" smtClean="0"/>
          </a:p>
          <a:p>
            <a:r>
              <a:rPr lang="en-US" sz="2400" b="1" dirty="0" smtClean="0">
                <a:solidFill>
                  <a:schemeClr val="accent1">
                    <a:lumMod val="75000"/>
                  </a:schemeClr>
                </a:solidFill>
              </a:rPr>
              <a:t>Shift + F6       = </a:t>
            </a:r>
          </a:p>
          <a:p>
            <a:r>
              <a:rPr lang="en-US" sz="2400" b="1" dirty="0" smtClean="0">
                <a:solidFill>
                  <a:schemeClr val="accent1">
                    <a:lumMod val="75000"/>
                  </a:schemeClr>
                </a:solidFill>
              </a:rPr>
              <a:t>for Photoshop CS4 and CS5</a:t>
            </a:r>
            <a:endParaRPr lang="en-US" sz="2400" b="1" dirty="0">
              <a:solidFill>
                <a:schemeClr val="accent1">
                  <a:lumMod val="75000"/>
                </a:schemeClr>
              </a:solidFill>
            </a:endParaRPr>
          </a:p>
        </p:txBody>
      </p:sp>
      <p:pic>
        <p:nvPicPr>
          <p:cNvPr id="86018" name="Picture 2" descr="http://www.hsl.unc.edu/Services/Tutorials/Photoshop/feathering.jpg"/>
          <p:cNvPicPr>
            <a:picLocks noChangeAspect="1" noChangeArrowheads="1"/>
          </p:cNvPicPr>
          <p:nvPr/>
        </p:nvPicPr>
        <p:blipFill>
          <a:blip r:embed="rId3"/>
          <a:srcRect/>
          <a:stretch>
            <a:fillRect/>
          </a:stretch>
        </p:blipFill>
        <p:spPr bwMode="auto">
          <a:xfrm>
            <a:off x="5029200" y="3810000"/>
            <a:ext cx="3657600" cy="256032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1000"/>
                                        <p:tgtEl>
                                          <p:spTgt spid="86018"/>
                                        </p:tgtEl>
                                      </p:cBhvr>
                                    </p:animEffect>
                                    <p:anim calcmode="lin" valueType="num">
                                      <p:cBhvr>
                                        <p:cTn id="8" dur="1000" fill="hold"/>
                                        <p:tgtEl>
                                          <p:spTgt spid="86018"/>
                                        </p:tgtEl>
                                        <p:attrNameLst>
                                          <p:attrName>ppt_x</p:attrName>
                                        </p:attrNameLst>
                                      </p:cBhvr>
                                      <p:tavLst>
                                        <p:tav tm="0">
                                          <p:val>
                                            <p:strVal val="#ppt_x"/>
                                          </p:val>
                                        </p:tav>
                                        <p:tav tm="100000">
                                          <p:val>
                                            <p:strVal val="#ppt_x"/>
                                          </p:val>
                                        </p:tav>
                                      </p:tavLst>
                                    </p:anim>
                                    <p:anim calcmode="lin" valueType="num">
                                      <p:cBhvr>
                                        <p:cTn id="9" dur="1000" fill="hold"/>
                                        <p:tgtEl>
                                          <p:spTgt spid="860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fade">
                                      <p:cBhvr>
                                        <p:cTn id="14" dur="1000"/>
                                        <p:tgtEl>
                                          <p:spTgt spid="6">
                                            <p:txEl>
                                              <p:pRg st="6" end="6"/>
                                            </p:txEl>
                                          </p:spTgt>
                                        </p:tgtEl>
                                      </p:cBhvr>
                                    </p:animEffect>
                                    <p:anim calcmode="lin" valueType="num">
                                      <p:cBhvr>
                                        <p:cTn id="1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1000"/>
                                        <p:tgtEl>
                                          <p:spTgt spid="6">
                                            <p:txEl>
                                              <p:pRg st="7" end="7"/>
                                            </p:txEl>
                                          </p:spTgt>
                                        </p:tgtEl>
                                      </p:cBhvr>
                                    </p:animEffect>
                                    <p:anim calcmode="lin" valueType="num">
                                      <p:cBhvr>
                                        <p:cTn id="2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fade">
                                      <p:cBhvr>
                                        <p:cTn id="28" dur="1000"/>
                                        <p:tgtEl>
                                          <p:spTgt spid="6">
                                            <p:txEl>
                                              <p:pRg st="9" end="9"/>
                                            </p:txEl>
                                          </p:spTgt>
                                        </p:tgtEl>
                                      </p:cBhvr>
                                    </p:animEffect>
                                    <p:anim calcmode="lin" valueType="num">
                                      <p:cBhvr>
                                        <p:cTn id="29"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fade">
                                      <p:cBhvr>
                                        <p:cTn id="35" dur="1000"/>
                                        <p:tgtEl>
                                          <p:spTgt spid="6">
                                            <p:txEl>
                                              <p:pRg st="10" end="10"/>
                                            </p:txEl>
                                          </p:spTgt>
                                        </p:tgtEl>
                                      </p:cBhvr>
                                    </p:animEffect>
                                    <p:anim calcmode="lin" valueType="num">
                                      <p:cBhvr>
                                        <p:cTn id="36"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1038285"/>
            <a:ext cx="8382000" cy="4708981"/>
          </a:xfrm>
          <a:prstGeom prst="rect">
            <a:avLst/>
          </a:prstGeom>
          <a:noFill/>
        </p:spPr>
        <p:txBody>
          <a:bodyPr wrap="square" rtlCol="0">
            <a:spAutoFit/>
          </a:bodyPr>
          <a:lstStyle/>
          <a:p>
            <a:r>
              <a:rPr lang="en-US" sz="2500" dirty="0" smtClean="0"/>
              <a:t>Images in Adobe Photoshop are made up of </a:t>
            </a:r>
            <a:r>
              <a:rPr lang="en-US" sz="2500" b="1" dirty="0" smtClean="0"/>
              <a:t>layers</a:t>
            </a:r>
            <a:r>
              <a:rPr lang="en-US" sz="2500" dirty="0" smtClean="0"/>
              <a:t>. Initially, each image has only one layer </a:t>
            </a:r>
            <a:r>
              <a:rPr lang="en-US" sz="2500" i="1" dirty="0" smtClean="0"/>
              <a:t>(called the background layer), </a:t>
            </a:r>
            <a:r>
              <a:rPr lang="en-US" sz="2500" dirty="0" smtClean="0"/>
              <a:t>but you can add more layers to the image.</a:t>
            </a:r>
          </a:p>
          <a:p>
            <a:endParaRPr lang="en-US" sz="2500" dirty="0" smtClean="0"/>
          </a:p>
          <a:p>
            <a:r>
              <a:rPr lang="en-US" sz="2500" dirty="0" smtClean="0"/>
              <a:t>Layers are very useful for editing images and creating special effects. For example, you could make a copy of a layer and make some changes to it.</a:t>
            </a:r>
          </a:p>
          <a:p>
            <a:endParaRPr lang="en-US" sz="2500" dirty="0" smtClean="0"/>
          </a:p>
          <a:p>
            <a:r>
              <a:rPr lang="en-US" sz="2500" dirty="0" smtClean="0"/>
              <a:t>If you don't like the results, you can delete the layer and still have your original layer as a backup. You can also combine images by putting different content on different layers.</a:t>
            </a:r>
          </a:p>
          <a:p>
            <a:endParaRPr lang="en-US" sz="2500" b="1" dirty="0">
              <a:solidFill>
                <a:schemeClr val="accent1">
                  <a:lumMod val="75000"/>
                </a:schemeClr>
              </a:solidFill>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1944231"/>
            <a:ext cx="8382000" cy="2246769"/>
          </a:xfrm>
          <a:prstGeom prst="rect">
            <a:avLst/>
          </a:prstGeom>
          <a:noFill/>
        </p:spPr>
        <p:txBody>
          <a:bodyPr wrap="square" rtlCol="0">
            <a:spAutoFit/>
          </a:bodyPr>
          <a:lstStyle/>
          <a:p>
            <a:r>
              <a:rPr lang="en-US" sz="2800" b="1" i="1" dirty="0" smtClean="0"/>
              <a:t>Note:</a:t>
            </a:r>
            <a:r>
              <a:rPr lang="en-US" sz="2800" i="1" dirty="0" smtClean="0"/>
              <a:t> </a:t>
            </a:r>
          </a:p>
          <a:p>
            <a:endParaRPr lang="en-US" sz="2800" i="1" dirty="0" smtClean="0"/>
          </a:p>
          <a:p>
            <a:r>
              <a:rPr lang="en-US" sz="2800" i="1" dirty="0" smtClean="0"/>
              <a:t>Keep in mind that layers require a substantial amount of memory.  Photoshop files with large numbers of layers typically are large files.</a:t>
            </a:r>
            <a:endParaRPr lang="en-US" sz="2500" b="1" i="1" dirty="0">
              <a:solidFill>
                <a:schemeClr val="accent1">
                  <a:lumMod val="75000"/>
                </a:schemeClr>
              </a:solidFill>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399871"/>
            <a:ext cx="8382000" cy="1200329"/>
          </a:xfrm>
          <a:prstGeom prst="rect">
            <a:avLst/>
          </a:prstGeom>
          <a:noFill/>
        </p:spPr>
        <p:txBody>
          <a:bodyPr wrap="square" rtlCol="0">
            <a:spAutoFit/>
          </a:bodyPr>
          <a:lstStyle/>
          <a:p>
            <a:r>
              <a:rPr lang="en-US" sz="2400" dirty="0" smtClean="0"/>
              <a:t>To work with layers, display the </a:t>
            </a:r>
            <a:r>
              <a:rPr lang="en-US" sz="2400" b="1" dirty="0" smtClean="0"/>
              <a:t>Layers palette </a:t>
            </a:r>
            <a:r>
              <a:rPr lang="en-US" sz="2400" dirty="0" smtClean="0"/>
              <a:t>by choosing Layers from the Window menu. The following is an example of the layers palette along with an image.</a:t>
            </a:r>
            <a:endParaRPr lang="en-US" sz="2400" b="1" dirty="0">
              <a:solidFill>
                <a:schemeClr val="accent1">
                  <a:lumMod val="75000"/>
                </a:schemeClr>
              </a:solidFill>
            </a:endParaRPr>
          </a:p>
        </p:txBody>
      </p:sp>
      <p:pic>
        <p:nvPicPr>
          <p:cNvPr id="92162" name="Picture 2" descr="http://lgimages.s3.amazonaws.com/data/imagemanager/25128/layers_example.jpg"/>
          <p:cNvPicPr>
            <a:picLocks noChangeAspect="1" noChangeArrowheads="1"/>
          </p:cNvPicPr>
          <p:nvPr/>
        </p:nvPicPr>
        <p:blipFill>
          <a:blip r:embed="rId3"/>
          <a:srcRect/>
          <a:stretch>
            <a:fillRect/>
          </a:stretch>
        </p:blipFill>
        <p:spPr bwMode="auto">
          <a:xfrm>
            <a:off x="2362200" y="1628774"/>
            <a:ext cx="4419600" cy="5153026"/>
          </a:xfrm>
          <a:prstGeom prst="rect">
            <a:avLst/>
          </a:prstGeom>
          <a:noFill/>
        </p:spPr>
      </p:pic>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399871"/>
            <a:ext cx="8382000" cy="1938992"/>
          </a:xfrm>
          <a:prstGeom prst="rect">
            <a:avLst/>
          </a:prstGeom>
          <a:noFill/>
        </p:spPr>
        <p:txBody>
          <a:bodyPr wrap="square" rtlCol="0">
            <a:spAutoFit/>
          </a:bodyPr>
          <a:lstStyle/>
          <a:p>
            <a:r>
              <a:rPr lang="en-US" sz="2400" dirty="0" smtClean="0"/>
              <a:t>The first column of the layers palette shows which layers are currently visible, indicate by the eye icon ( ). In the above example all the layers are visible. You can change a layer's visibility by clicking in the first column for the layer.</a:t>
            </a:r>
          </a:p>
          <a:p>
            <a:r>
              <a:rPr lang="en-US" sz="2400" dirty="0" smtClean="0"/>
              <a:t> </a:t>
            </a:r>
          </a:p>
        </p:txBody>
      </p:sp>
      <p:sp>
        <p:nvSpPr>
          <p:cNvPr id="5" name="TextBox 4"/>
          <p:cNvSpPr txBox="1"/>
          <p:nvPr/>
        </p:nvSpPr>
        <p:spPr>
          <a:xfrm>
            <a:off x="381000" y="2459772"/>
            <a:ext cx="3048000" cy="4093428"/>
          </a:xfrm>
          <a:prstGeom prst="rect">
            <a:avLst/>
          </a:prstGeom>
          <a:noFill/>
        </p:spPr>
        <p:txBody>
          <a:bodyPr wrap="square" rtlCol="0">
            <a:spAutoFit/>
          </a:bodyPr>
          <a:lstStyle/>
          <a:p>
            <a:r>
              <a:rPr lang="en-US" sz="2000" b="1" i="1" dirty="0" smtClean="0"/>
              <a:t>Note</a:t>
            </a:r>
            <a:r>
              <a:rPr lang="en-US" sz="2000" i="1" dirty="0" smtClean="0"/>
              <a:t>: Even when a layer is visible, part of it may be transparent. For example, this happens if you select part of an area and then press the delete key. When part of a layer is transparent, the layers underneath it can show through.</a:t>
            </a:r>
          </a:p>
          <a:p>
            <a:r>
              <a:rPr lang="en-US" sz="2000" i="1" dirty="0" smtClean="0"/>
              <a:t>Photoshop represents transparent areas by a checkerboard pattern:</a:t>
            </a:r>
            <a:endParaRPr lang="en-US" sz="2000" i="1" dirty="0"/>
          </a:p>
        </p:txBody>
      </p:sp>
      <p:pic>
        <p:nvPicPr>
          <p:cNvPr id="95234" name="Picture 2" descr="http://lgimages.s3.amazonaws.com/data/imagemanager/25128/layers_example.jpg"/>
          <p:cNvPicPr>
            <a:picLocks noChangeAspect="1" noChangeArrowheads="1"/>
          </p:cNvPicPr>
          <p:nvPr/>
        </p:nvPicPr>
        <p:blipFill>
          <a:blip r:embed="rId3"/>
          <a:srcRect l="12069" t="59150" r="13793"/>
          <a:stretch>
            <a:fillRect/>
          </a:stretch>
        </p:blipFill>
        <p:spPr bwMode="auto">
          <a:xfrm>
            <a:off x="3886200" y="2057400"/>
            <a:ext cx="4876800" cy="3133062"/>
          </a:xfrm>
          <a:prstGeom prst="rect">
            <a:avLst/>
          </a:prstGeom>
          <a:noFill/>
        </p:spPr>
      </p:pic>
      <p:pic>
        <p:nvPicPr>
          <p:cNvPr id="95236" name="Picture 4" descr="transparency"/>
          <p:cNvPicPr>
            <a:picLocks noChangeAspect="1" noChangeArrowheads="1"/>
          </p:cNvPicPr>
          <p:nvPr/>
        </p:nvPicPr>
        <p:blipFill>
          <a:blip r:embed="rId4"/>
          <a:srcRect/>
          <a:stretch>
            <a:fillRect/>
          </a:stretch>
        </p:blipFill>
        <p:spPr bwMode="auto">
          <a:xfrm>
            <a:off x="4495800" y="5466306"/>
            <a:ext cx="3276600" cy="1010694"/>
          </a:xfrm>
          <a:prstGeom prst="rect">
            <a:avLst/>
          </a:prstGeom>
          <a:noFill/>
        </p:spPr>
      </p:pic>
      <p:sp>
        <p:nvSpPr>
          <p:cNvPr id="8" name="Right Arrow 7"/>
          <p:cNvSpPr/>
          <p:nvPr/>
        </p:nvSpPr>
        <p:spPr>
          <a:xfrm>
            <a:off x="3124200" y="5791200"/>
            <a:ext cx="1143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5400000">
            <a:off x="3086100" y="3543300"/>
            <a:ext cx="1981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from="(-#ppt_w/2)" to="(#ppt_x)" calcmode="lin" valueType="num">
                                      <p:cBhvr>
                                        <p:cTn id="14" dur="600" fill="hold">
                                          <p:stCondLst>
                                            <p:cond delay="0"/>
                                          </p:stCondLst>
                                        </p:cTn>
                                        <p:tgtEl>
                                          <p:spTgt spid="8"/>
                                        </p:tgtEl>
                                        <p:attrNameLst>
                                          <p:attrName>ppt_x</p:attrName>
                                        </p:attrNameLst>
                                      </p:cBhvr>
                                    </p:anim>
                                    <p:anim from="0" to="-1.0" calcmode="lin" valueType="num">
                                      <p:cBhvr>
                                        <p:cTn id="15" dur="200" decel="50000" autoRev="1" fill="hold">
                                          <p:stCondLst>
                                            <p:cond delay="600"/>
                                          </p:stCondLst>
                                        </p:cTn>
                                        <p:tgtEl>
                                          <p:spTgt spid="8"/>
                                        </p:tgtEl>
                                        <p:attrNameLst>
                                          <p:attrName>xshear</p:attrName>
                                        </p:attrNameLst>
                                      </p:cBhvr>
                                    </p:anim>
                                    <p:animScale>
                                      <p:cBhvr>
                                        <p:cTn id="16" dur="200" decel="100000" autoRev="1" fill="hold">
                                          <p:stCondLst>
                                            <p:cond delay="600"/>
                                          </p:stCondLst>
                                        </p:cTn>
                                        <p:tgtEl>
                                          <p:spTgt spid="8"/>
                                        </p:tgtEl>
                                      </p:cBhvr>
                                      <p:from x="100000" y="100000"/>
                                      <p:to x="80000" y="100000"/>
                                    </p:animScale>
                                    <p:anim by="(#ppt_h/3+#ppt_w*0.1)" calcmode="lin" valueType="num">
                                      <p:cBhvr additive="sum">
                                        <p:cTn id="17" dur="200" decel="100000" autoRev="1" fill="hold">
                                          <p:stCondLst>
                                            <p:cond delay="600"/>
                                          </p:stCondLst>
                                        </p:cTn>
                                        <p:tgtEl>
                                          <p:spTgt spid="8"/>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5236"/>
                                        </p:tgtEl>
                                        <p:attrNameLst>
                                          <p:attrName>style.visibility</p:attrName>
                                        </p:attrNameLst>
                                      </p:cBhvr>
                                      <p:to>
                                        <p:strVal val="visible"/>
                                      </p:to>
                                    </p:set>
                                    <p:animEffect transition="in" filter="fade">
                                      <p:cBhvr>
                                        <p:cTn id="22" dur="1000"/>
                                        <p:tgtEl>
                                          <p:spTgt spid="95236"/>
                                        </p:tgtEl>
                                      </p:cBhvr>
                                    </p:animEffect>
                                    <p:anim calcmode="lin" valueType="num">
                                      <p:cBhvr>
                                        <p:cTn id="23" dur="1000" fill="hold"/>
                                        <p:tgtEl>
                                          <p:spTgt spid="95236"/>
                                        </p:tgtEl>
                                        <p:attrNameLst>
                                          <p:attrName>ppt_x</p:attrName>
                                        </p:attrNameLst>
                                      </p:cBhvr>
                                      <p:tavLst>
                                        <p:tav tm="0">
                                          <p:val>
                                            <p:strVal val="#ppt_x"/>
                                          </p:val>
                                        </p:tav>
                                        <p:tav tm="100000">
                                          <p:val>
                                            <p:strVal val="#ppt_x"/>
                                          </p:val>
                                        </p:tav>
                                      </p:tavLst>
                                    </p:anim>
                                    <p:anim calcmode="lin" valueType="num">
                                      <p:cBhvr>
                                        <p:cTn id="24" dur="1000" fill="hold"/>
                                        <p:tgtEl>
                                          <p:spTgt spid="95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528221"/>
            <a:ext cx="8382000" cy="6001643"/>
          </a:xfrm>
          <a:prstGeom prst="rect">
            <a:avLst/>
          </a:prstGeom>
          <a:noFill/>
        </p:spPr>
        <p:txBody>
          <a:bodyPr wrap="square" rtlCol="0">
            <a:spAutoFit/>
          </a:bodyPr>
          <a:lstStyle/>
          <a:p>
            <a:r>
              <a:rPr lang="en-US" sz="2400" dirty="0" smtClean="0"/>
              <a:t>You can change the opacity of a layer by entering a value between 0 and 100 in the Opacity field at the top of the layers palette. For example, at an opacity of 10%, the layer would be nearly transparent; at an opacity of 90%, it would be almost completely opaque. The opacity default is 100%.</a:t>
            </a:r>
          </a:p>
          <a:p>
            <a:endParaRPr lang="en-US" sz="2400" dirty="0" smtClean="0"/>
          </a:p>
          <a:p>
            <a:endParaRPr lang="en-US" sz="2400" dirty="0" smtClean="0"/>
          </a:p>
          <a:p>
            <a:endParaRPr lang="en-US" sz="2400" dirty="0" smtClean="0"/>
          </a:p>
          <a:p>
            <a:r>
              <a:rPr lang="en-US" sz="2400" dirty="0" smtClean="0"/>
              <a:t>Editing you do within Photoshop affects the current layer. In the example above, "Layer 1" is the current layer.</a:t>
            </a:r>
          </a:p>
          <a:p>
            <a:endParaRPr lang="en-US" sz="2400" dirty="0" smtClean="0"/>
          </a:p>
          <a:p>
            <a:pPr lvl="1">
              <a:buFont typeface="Arial" pitchFamily="34" charset="0"/>
              <a:buChar char="•"/>
            </a:pPr>
            <a:r>
              <a:rPr lang="en-US" sz="2400" dirty="0" smtClean="0"/>
              <a:t>To make a layer the current layer, click on the layer in the Layers palette.</a:t>
            </a:r>
          </a:p>
          <a:p>
            <a:pPr>
              <a:buFont typeface="Arial" pitchFamily="34" charset="0"/>
              <a:buChar char="•"/>
            </a:pPr>
            <a:endParaRPr lang="en-US" sz="2400" dirty="0" smtClean="0"/>
          </a:p>
          <a:p>
            <a:pPr lvl="1">
              <a:buFont typeface="Arial" pitchFamily="34" charset="0"/>
              <a:buChar char="•"/>
            </a:pPr>
            <a:r>
              <a:rPr lang="en-US" sz="2400" dirty="0" smtClean="0"/>
              <a:t>To change the name of the layer, double-click on the layer's name, then type in a new name.</a:t>
            </a:r>
            <a:endParaRPr lang="en-US" sz="2400" dirty="0"/>
          </a:p>
        </p:txBody>
      </p:sp>
      <p:pic>
        <p:nvPicPr>
          <p:cNvPr id="9" name="Picture 2" descr="http://lgimages.s3.amazonaws.com/data/imagemanager/25128/layers_example.jpg"/>
          <p:cNvPicPr>
            <a:picLocks noChangeAspect="1" noChangeArrowheads="1"/>
          </p:cNvPicPr>
          <p:nvPr/>
        </p:nvPicPr>
        <p:blipFill>
          <a:blip r:embed="rId3"/>
          <a:srcRect l="12069" t="59150" r="13793" b="28928"/>
          <a:stretch>
            <a:fillRect/>
          </a:stretch>
        </p:blipFill>
        <p:spPr bwMode="auto">
          <a:xfrm>
            <a:off x="2209800" y="2514600"/>
            <a:ext cx="4876800" cy="914400"/>
          </a:xfrm>
          <a:prstGeom prst="rect">
            <a:avLst/>
          </a:prstGeom>
          <a:noFill/>
        </p:spPr>
      </p:pic>
      <p:sp>
        <p:nvSpPr>
          <p:cNvPr id="10" name="Oval 9"/>
          <p:cNvSpPr/>
          <p:nvPr/>
        </p:nvSpPr>
        <p:spPr>
          <a:xfrm>
            <a:off x="3733800" y="2743200"/>
            <a:ext cx="1981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381000"/>
            <a:ext cx="8229600" cy="6172200"/>
          </a:xfrm>
        </p:spPr>
        <p:txBody>
          <a:bodyPr>
            <a:normAutofit/>
          </a:bodyPr>
          <a:lstStyle/>
          <a:p>
            <a:pPr marL="514350" indent="-514350">
              <a:buNone/>
            </a:pPr>
            <a:r>
              <a:rPr lang="en-US" b="1" u="sng" dirty="0" smtClean="0"/>
              <a:t>GIF</a:t>
            </a:r>
          </a:p>
          <a:p>
            <a:pPr marL="514350" indent="-514350">
              <a:buNone/>
            </a:pPr>
            <a:endParaRPr lang="en-US" i="1" u="sng" dirty="0"/>
          </a:p>
          <a:p>
            <a:pPr marL="514350" indent="-514350">
              <a:buNone/>
            </a:pPr>
            <a:r>
              <a:rPr lang="en-US" i="1" dirty="0" smtClean="0"/>
              <a:t>	</a:t>
            </a:r>
            <a:r>
              <a:rPr lang="en-US" dirty="0" smtClean="0"/>
              <a:t>- GIF (Graphics Interchange Format) is limited to an 8-bit palette or 256 colors.  This makes the GIF format suitable for storing graphics with relatively few colors such as simple diagrams, shapes, logos, and cartoons style images.</a:t>
            </a:r>
          </a:p>
          <a:p>
            <a:pPr marL="514350" indent="-514350">
              <a:buNone/>
            </a:pPr>
            <a:r>
              <a:rPr lang="en-US" i="1" dirty="0"/>
              <a:t>	</a:t>
            </a:r>
            <a:r>
              <a:rPr lang="en-US" dirty="0" smtClean="0"/>
              <a:t>- the GIF file format supports animation and still widely used to provide animation effects</a:t>
            </a:r>
            <a:endParaRPr lang="en-US" i="1"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685800"/>
            <a:ext cx="8382000" cy="5575052"/>
          </a:xfrm>
          <a:prstGeom prst="rect">
            <a:avLst/>
          </a:prstGeom>
          <a:noFill/>
        </p:spPr>
        <p:txBody>
          <a:bodyPr wrap="square" rtlCol="0">
            <a:spAutoFit/>
          </a:bodyPr>
          <a:lstStyle/>
          <a:p>
            <a:pPr>
              <a:lnSpc>
                <a:spcPct val="150000"/>
              </a:lnSpc>
            </a:pPr>
            <a:r>
              <a:rPr lang="en-US" sz="2400" dirty="0" smtClean="0"/>
              <a:t>To lock (prevent changes to) a layer, click one of the Lock: boxes near the top of the layers palette. </a:t>
            </a:r>
          </a:p>
          <a:p>
            <a:pPr>
              <a:lnSpc>
                <a:spcPct val="150000"/>
              </a:lnSpc>
            </a:pPr>
            <a:endParaRPr lang="en-US" sz="2400" dirty="0" smtClean="0"/>
          </a:p>
          <a:p>
            <a:pPr>
              <a:lnSpc>
                <a:spcPct val="150000"/>
              </a:lnSpc>
            </a:pPr>
            <a:r>
              <a:rPr lang="en-US" sz="2400" dirty="0" smtClean="0"/>
              <a:t>From left to right, they are: </a:t>
            </a:r>
          </a:p>
          <a:p>
            <a:pPr>
              <a:lnSpc>
                <a:spcPct val="150000"/>
              </a:lnSpc>
            </a:pPr>
            <a:endParaRPr lang="en-US" sz="2400" dirty="0" smtClean="0"/>
          </a:p>
          <a:p>
            <a:pPr>
              <a:lnSpc>
                <a:spcPct val="150000"/>
              </a:lnSpc>
            </a:pPr>
            <a:r>
              <a:rPr lang="en-US" sz="2400" dirty="0" smtClean="0"/>
              <a:t>lock transparent areas, </a:t>
            </a:r>
          </a:p>
          <a:p>
            <a:pPr>
              <a:lnSpc>
                <a:spcPct val="150000"/>
              </a:lnSpc>
            </a:pPr>
            <a:r>
              <a:rPr lang="en-US" sz="2400" dirty="0" smtClean="0"/>
              <a:t>lock pixels (prevent changes to non-transparent areas), </a:t>
            </a:r>
          </a:p>
          <a:p>
            <a:pPr>
              <a:lnSpc>
                <a:spcPct val="150000"/>
              </a:lnSpc>
            </a:pPr>
            <a:r>
              <a:rPr lang="en-US" sz="2400" dirty="0" smtClean="0"/>
              <a:t>lock layer position, </a:t>
            </a:r>
          </a:p>
          <a:p>
            <a:pPr>
              <a:lnSpc>
                <a:spcPct val="150000"/>
              </a:lnSpc>
            </a:pPr>
            <a:r>
              <a:rPr lang="en-US" sz="2400" dirty="0" smtClean="0"/>
              <a:t>and lock all.</a:t>
            </a:r>
          </a:p>
          <a:p>
            <a:pPr>
              <a:lnSpc>
                <a:spcPct val="150000"/>
              </a:lnSpc>
            </a:pPr>
            <a:endParaRPr lang="en-US" sz="2400" dirty="0" smtClean="0"/>
          </a:p>
        </p:txBody>
      </p:sp>
      <p:pic>
        <p:nvPicPr>
          <p:cNvPr id="96258" name="Picture 2" descr="http://lgimages.s3.amazonaws.com/data/imagemanager/25128/lock.jpg"/>
          <p:cNvPicPr>
            <a:picLocks noChangeAspect="1" noChangeArrowheads="1"/>
          </p:cNvPicPr>
          <p:nvPr/>
        </p:nvPicPr>
        <p:blipFill>
          <a:blip r:embed="rId3"/>
          <a:srcRect/>
          <a:stretch>
            <a:fillRect/>
          </a:stretch>
        </p:blipFill>
        <p:spPr bwMode="auto">
          <a:xfrm>
            <a:off x="4267200" y="2226988"/>
            <a:ext cx="3810000" cy="744812"/>
          </a:xfrm>
          <a:prstGeom prst="rect">
            <a:avLst/>
          </a:prstGeom>
          <a:noFill/>
        </p:spPr>
      </p:pic>
      <p:cxnSp>
        <p:nvCxnSpPr>
          <p:cNvPr id="8" name="Straight Arrow Connector 7"/>
          <p:cNvCxnSpPr/>
          <p:nvPr/>
        </p:nvCxnSpPr>
        <p:spPr>
          <a:xfrm flipV="1">
            <a:off x="3276600" y="2743200"/>
            <a:ext cx="1828800" cy="990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V="1">
            <a:off x="3124200" y="2819400"/>
            <a:ext cx="2590800" cy="1371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V="1">
            <a:off x="2667000" y="2819400"/>
            <a:ext cx="3581400" cy="2057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V="1">
            <a:off x="1981200" y="2895600"/>
            <a:ext cx="4876800" cy="2590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from="(-#ppt_w/2)" to="(#ppt_x)" calcmode="lin" valueType="num">
                                      <p:cBhvr>
                                        <p:cTn id="7" dur="600" fill="hold">
                                          <p:stCondLst>
                                            <p:cond delay="0"/>
                                          </p:stCondLst>
                                        </p:cTn>
                                        <p:tgtEl>
                                          <p:spTgt spid="6">
                                            <p:txEl>
                                              <p:pRg st="4" end="4"/>
                                            </p:txEl>
                                          </p:spTgt>
                                        </p:tgtEl>
                                        <p:attrNameLst>
                                          <p:attrName>ppt_x</p:attrName>
                                        </p:attrNameLst>
                                      </p:cBhvr>
                                    </p:anim>
                                    <p:anim from="0" to="-1.0" calcmode="lin" valueType="num">
                                      <p:cBhvr>
                                        <p:cTn id="8" dur="200" decel="50000" autoRev="1" fill="hold">
                                          <p:stCondLst>
                                            <p:cond delay="600"/>
                                          </p:stCondLst>
                                        </p:cTn>
                                        <p:tgtEl>
                                          <p:spTgt spid="6">
                                            <p:txEl>
                                              <p:pRg st="4" end="4"/>
                                            </p:txEl>
                                          </p:spTgt>
                                        </p:tgtEl>
                                        <p:attrNameLst>
                                          <p:attrName>xshear</p:attrName>
                                        </p:attrNameLst>
                                      </p:cBhvr>
                                    </p:anim>
                                    <p:animScale>
                                      <p:cBhvr>
                                        <p:cTn id="9" dur="200" decel="100000" autoRev="1" fill="hold">
                                          <p:stCondLst>
                                            <p:cond delay="600"/>
                                          </p:stCondLst>
                                        </p:cTn>
                                        <p:tgtEl>
                                          <p:spTgt spid="6">
                                            <p:txEl>
                                              <p:pRg st="4" end="4"/>
                                            </p:txEl>
                                          </p:spTgt>
                                        </p:tgtEl>
                                      </p:cBhvr>
                                      <p:from x="100000" y="100000"/>
                                      <p:to x="80000" y="100000"/>
                                    </p:animScale>
                                    <p:anim by="(#ppt_h/3+#ppt_w*0.1)" calcmode="lin" valueType="num">
                                      <p:cBhvr additive="sum">
                                        <p:cTn id="10" dur="200" decel="100000" autoRev="1" fill="hold">
                                          <p:stCondLst>
                                            <p:cond delay="600"/>
                                          </p:stCondLst>
                                        </p:cTn>
                                        <p:tgtEl>
                                          <p:spTgt spid="6">
                                            <p:txEl>
                                              <p:pRg st="4" end="4"/>
                                            </p:txEl>
                                          </p:spTgt>
                                        </p:tgtEl>
                                        <p:attrNameLst>
                                          <p:attrName>ppt_x</p:attrName>
                                        </p:attrNameLst>
                                      </p:cBhvr>
                                    </p:anim>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 from="(-#ppt_w/2)" to="(#ppt_x)" calcmode="lin" valueType="num">
                                      <p:cBhvr>
                                        <p:cTn id="20" dur="600" fill="hold">
                                          <p:stCondLst>
                                            <p:cond delay="0"/>
                                          </p:stCondLst>
                                        </p:cTn>
                                        <p:tgtEl>
                                          <p:spTgt spid="6">
                                            <p:txEl>
                                              <p:pRg st="5" end="5"/>
                                            </p:txEl>
                                          </p:spTgt>
                                        </p:tgtEl>
                                        <p:attrNameLst>
                                          <p:attrName>ppt_x</p:attrName>
                                        </p:attrNameLst>
                                      </p:cBhvr>
                                    </p:anim>
                                    <p:anim from="0" to="-1.0" calcmode="lin" valueType="num">
                                      <p:cBhvr>
                                        <p:cTn id="21" dur="200" decel="50000" autoRev="1" fill="hold">
                                          <p:stCondLst>
                                            <p:cond delay="600"/>
                                          </p:stCondLst>
                                        </p:cTn>
                                        <p:tgtEl>
                                          <p:spTgt spid="6">
                                            <p:txEl>
                                              <p:pRg st="5" end="5"/>
                                            </p:txEl>
                                          </p:spTgt>
                                        </p:tgtEl>
                                        <p:attrNameLst>
                                          <p:attrName>xshear</p:attrName>
                                        </p:attrNameLst>
                                      </p:cBhvr>
                                    </p:anim>
                                    <p:animScale>
                                      <p:cBhvr>
                                        <p:cTn id="22" dur="200" decel="100000" autoRev="1" fill="hold">
                                          <p:stCondLst>
                                            <p:cond delay="600"/>
                                          </p:stCondLst>
                                        </p:cTn>
                                        <p:tgtEl>
                                          <p:spTgt spid="6">
                                            <p:txEl>
                                              <p:pRg st="5" end="5"/>
                                            </p:txEl>
                                          </p:spTgt>
                                        </p:tgtEl>
                                      </p:cBhvr>
                                      <p:from x="100000" y="100000"/>
                                      <p:to x="80000" y="100000"/>
                                    </p:animScale>
                                    <p:anim by="(#ppt_h/3+#ppt_w*0.1)" calcmode="lin" valueType="num">
                                      <p:cBhvr additive="sum">
                                        <p:cTn id="23" dur="200" decel="100000" autoRev="1" fill="hold">
                                          <p:stCondLst>
                                            <p:cond delay="600"/>
                                          </p:stCondLst>
                                        </p:cTn>
                                        <p:tgtEl>
                                          <p:spTgt spid="6">
                                            <p:txEl>
                                              <p:pRg st="5" end="5"/>
                                            </p:txEl>
                                          </p:spTgt>
                                        </p:tgtEl>
                                        <p:attrNameLst>
                                          <p:attrName>ppt_x</p:attrName>
                                        </p:attrNameLst>
                                      </p:cBhvr>
                                    </p:anim>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from="(-#ppt_w/2)" to="(#ppt_x)" calcmode="lin" valueType="num">
                                      <p:cBhvr>
                                        <p:cTn id="33" dur="600" fill="hold">
                                          <p:stCondLst>
                                            <p:cond delay="0"/>
                                          </p:stCondLst>
                                        </p:cTn>
                                        <p:tgtEl>
                                          <p:spTgt spid="6">
                                            <p:txEl>
                                              <p:pRg st="6" end="6"/>
                                            </p:txEl>
                                          </p:spTgt>
                                        </p:tgtEl>
                                        <p:attrNameLst>
                                          <p:attrName>ppt_x</p:attrName>
                                        </p:attrNameLst>
                                      </p:cBhvr>
                                    </p:anim>
                                    <p:anim from="0" to="-1.0" calcmode="lin" valueType="num">
                                      <p:cBhvr>
                                        <p:cTn id="34" dur="200" decel="50000" autoRev="1" fill="hold">
                                          <p:stCondLst>
                                            <p:cond delay="600"/>
                                          </p:stCondLst>
                                        </p:cTn>
                                        <p:tgtEl>
                                          <p:spTgt spid="6">
                                            <p:txEl>
                                              <p:pRg st="6" end="6"/>
                                            </p:txEl>
                                          </p:spTgt>
                                        </p:tgtEl>
                                        <p:attrNameLst>
                                          <p:attrName>xshear</p:attrName>
                                        </p:attrNameLst>
                                      </p:cBhvr>
                                    </p:anim>
                                    <p:animScale>
                                      <p:cBhvr>
                                        <p:cTn id="35" dur="200" decel="100000" autoRev="1" fill="hold">
                                          <p:stCondLst>
                                            <p:cond delay="600"/>
                                          </p:stCondLst>
                                        </p:cTn>
                                        <p:tgtEl>
                                          <p:spTgt spid="6">
                                            <p:txEl>
                                              <p:pRg st="6" end="6"/>
                                            </p:txEl>
                                          </p:spTgt>
                                        </p:tgtEl>
                                      </p:cBhvr>
                                      <p:from x="100000" y="100000"/>
                                      <p:to x="80000" y="100000"/>
                                    </p:animScale>
                                    <p:anim by="(#ppt_h/3+#ppt_w*0.1)" calcmode="lin" valueType="num">
                                      <p:cBhvr additive="sum">
                                        <p:cTn id="36" dur="200" decel="100000" autoRev="1" fill="hold">
                                          <p:stCondLst>
                                            <p:cond delay="600"/>
                                          </p:stCondLst>
                                        </p:cTn>
                                        <p:tgtEl>
                                          <p:spTgt spid="6">
                                            <p:txEl>
                                              <p:pRg st="6" end="6"/>
                                            </p:txEl>
                                          </p:spTgt>
                                        </p:tgtEl>
                                        <p:attrNameLst>
                                          <p:attrName>ppt_x</p:attrName>
                                        </p:attrNameLst>
                                      </p:cBhvr>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 from="(-#ppt_w/2)" to="(#ppt_x)" calcmode="lin" valueType="num">
                                      <p:cBhvr>
                                        <p:cTn id="46" dur="600" fill="hold">
                                          <p:stCondLst>
                                            <p:cond delay="0"/>
                                          </p:stCondLst>
                                        </p:cTn>
                                        <p:tgtEl>
                                          <p:spTgt spid="6">
                                            <p:txEl>
                                              <p:pRg st="7" end="7"/>
                                            </p:txEl>
                                          </p:spTgt>
                                        </p:tgtEl>
                                        <p:attrNameLst>
                                          <p:attrName>ppt_x</p:attrName>
                                        </p:attrNameLst>
                                      </p:cBhvr>
                                    </p:anim>
                                    <p:anim from="0" to="-1.0" calcmode="lin" valueType="num">
                                      <p:cBhvr>
                                        <p:cTn id="47" dur="200" decel="50000" autoRev="1" fill="hold">
                                          <p:stCondLst>
                                            <p:cond delay="600"/>
                                          </p:stCondLst>
                                        </p:cTn>
                                        <p:tgtEl>
                                          <p:spTgt spid="6">
                                            <p:txEl>
                                              <p:pRg st="7" end="7"/>
                                            </p:txEl>
                                          </p:spTgt>
                                        </p:tgtEl>
                                        <p:attrNameLst>
                                          <p:attrName>xshear</p:attrName>
                                        </p:attrNameLst>
                                      </p:cBhvr>
                                    </p:anim>
                                    <p:animScale>
                                      <p:cBhvr>
                                        <p:cTn id="48" dur="200" decel="100000" autoRev="1" fill="hold">
                                          <p:stCondLst>
                                            <p:cond delay="600"/>
                                          </p:stCondLst>
                                        </p:cTn>
                                        <p:tgtEl>
                                          <p:spTgt spid="6">
                                            <p:txEl>
                                              <p:pRg st="7" end="7"/>
                                            </p:txEl>
                                          </p:spTgt>
                                        </p:tgtEl>
                                      </p:cBhvr>
                                      <p:from x="100000" y="100000"/>
                                      <p:to x="80000" y="100000"/>
                                    </p:animScale>
                                    <p:anim by="(#ppt_h/3+#ppt_w*0.1)" calcmode="lin" valueType="num">
                                      <p:cBhvr additive="sum">
                                        <p:cTn id="49" dur="200" decel="100000" autoRev="1" fill="hold">
                                          <p:stCondLst>
                                            <p:cond delay="600"/>
                                          </p:stCondLst>
                                        </p:cTn>
                                        <p:tgtEl>
                                          <p:spTgt spid="6">
                                            <p:txEl>
                                              <p:pRg st="7" end="7"/>
                                            </p:txEl>
                                          </p:spTgt>
                                        </p:tgtEl>
                                        <p:attrNameLst>
                                          <p:attrName>ppt_x</p:attrName>
                                        </p:attrNameLst>
                                      </p:cBhvr>
                                    </p:anim>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754082"/>
            <a:ext cx="8382000" cy="3970318"/>
          </a:xfrm>
          <a:prstGeom prst="rect">
            <a:avLst/>
          </a:prstGeom>
          <a:noFill/>
        </p:spPr>
        <p:txBody>
          <a:bodyPr wrap="square" rtlCol="0">
            <a:spAutoFit/>
          </a:bodyPr>
          <a:lstStyle/>
          <a:p>
            <a:pPr>
              <a:lnSpc>
                <a:spcPct val="150000"/>
              </a:lnSpc>
            </a:pPr>
            <a:r>
              <a:rPr lang="en-US" sz="2400" dirty="0" smtClean="0"/>
              <a:t>Other actions can be performed by clicking on icons at the bottom of the layers palette:</a:t>
            </a:r>
          </a:p>
          <a:p>
            <a:pPr>
              <a:lnSpc>
                <a:spcPct val="150000"/>
              </a:lnSpc>
            </a:pPr>
            <a:endParaRPr lang="en-US" sz="2400" dirty="0" smtClean="0"/>
          </a:p>
          <a:p>
            <a:pPr>
              <a:lnSpc>
                <a:spcPct val="150000"/>
              </a:lnSpc>
            </a:pPr>
            <a:endParaRPr lang="en-US" sz="2400" dirty="0" smtClean="0"/>
          </a:p>
          <a:p>
            <a:pPr>
              <a:lnSpc>
                <a:spcPct val="150000"/>
              </a:lnSpc>
            </a:pPr>
            <a:endParaRPr lang="en-US" sz="2400" dirty="0" smtClean="0"/>
          </a:p>
          <a:p>
            <a:pPr>
              <a:lnSpc>
                <a:spcPct val="150000"/>
              </a:lnSpc>
            </a:pPr>
            <a:endParaRPr lang="en-US" sz="2400" dirty="0" smtClean="0"/>
          </a:p>
          <a:p>
            <a:pPr>
              <a:lnSpc>
                <a:spcPct val="150000"/>
              </a:lnSpc>
            </a:pPr>
            <a:endParaRPr lang="en-US" sz="2400" dirty="0" smtClean="0"/>
          </a:p>
        </p:txBody>
      </p:sp>
      <p:pic>
        <p:nvPicPr>
          <p:cNvPr id="98306" name="Picture 2" descr="http://lgimages.s3.amazonaws.com/data/imagemanager/25128/palettebuttons.jpg"/>
          <p:cNvPicPr>
            <a:picLocks noChangeAspect="1" noChangeArrowheads="1"/>
          </p:cNvPicPr>
          <p:nvPr/>
        </p:nvPicPr>
        <p:blipFill>
          <a:blip r:embed="rId3"/>
          <a:srcRect/>
          <a:stretch>
            <a:fillRect/>
          </a:stretch>
        </p:blipFill>
        <p:spPr bwMode="auto">
          <a:xfrm>
            <a:off x="2149039" y="2278082"/>
            <a:ext cx="4861361" cy="1828800"/>
          </a:xfrm>
          <a:prstGeom prst="rect">
            <a:avLst/>
          </a:prstGeom>
          <a:noFill/>
        </p:spPr>
      </p:pic>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2430482"/>
            <a:ext cx="8382000" cy="3970318"/>
          </a:xfrm>
          <a:prstGeom prst="rect">
            <a:avLst/>
          </a:prstGeom>
          <a:noFill/>
        </p:spPr>
        <p:txBody>
          <a:bodyPr wrap="square" rtlCol="0">
            <a:spAutoFit/>
          </a:bodyPr>
          <a:lstStyle/>
          <a:p>
            <a:pPr>
              <a:lnSpc>
                <a:spcPct val="150000"/>
              </a:lnSpc>
              <a:buFont typeface="Arial" pitchFamily="34" charset="0"/>
              <a:buChar char="•"/>
            </a:pPr>
            <a:r>
              <a:rPr lang="en-US" sz="2400" dirty="0" smtClean="0"/>
              <a:t>To link two or more layers, first select them by shift-clicking on 	them in the 	layers palette. Then click the link layers 	icon. When they are linked they move together, so if you 	reposition a layer you will </a:t>
            </a:r>
            <a:r>
              <a:rPr lang="en-US" sz="2400" dirty="0" err="1" smtClean="0"/>
              <a:t>simpultaneously</a:t>
            </a:r>
            <a:r>
              <a:rPr lang="en-US" sz="2400" dirty="0" smtClean="0"/>
              <a:t> reposition 	all layers linked to it.</a:t>
            </a:r>
          </a:p>
          <a:p>
            <a:pPr>
              <a:lnSpc>
                <a:spcPct val="150000"/>
              </a:lnSpc>
              <a:buFont typeface="Arial" pitchFamily="34" charset="0"/>
              <a:buChar char="•"/>
            </a:pPr>
            <a:r>
              <a:rPr lang="en-US" sz="2400" dirty="0" smtClean="0"/>
              <a:t>To add effects to a layer (for example, shadows), click on the 	layer styles icon.</a:t>
            </a:r>
          </a:p>
        </p:txBody>
      </p:sp>
      <p:pic>
        <p:nvPicPr>
          <p:cNvPr id="98306" name="Picture 2" descr="http://lgimages.s3.amazonaws.com/data/imagemanager/25128/palettebuttons.jpg"/>
          <p:cNvPicPr>
            <a:picLocks noChangeAspect="1" noChangeArrowheads="1"/>
          </p:cNvPicPr>
          <p:nvPr/>
        </p:nvPicPr>
        <p:blipFill>
          <a:blip r:embed="rId3"/>
          <a:srcRect/>
          <a:stretch>
            <a:fillRect/>
          </a:stretch>
        </p:blipFill>
        <p:spPr bwMode="auto">
          <a:xfrm>
            <a:off x="2451911" y="609600"/>
            <a:ext cx="4253689" cy="1600200"/>
          </a:xfrm>
          <a:prstGeom prst="rect">
            <a:avLst/>
          </a:prstGeom>
          <a:noFill/>
        </p:spPr>
      </p:pic>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2411541"/>
            <a:ext cx="8382000" cy="3913059"/>
          </a:xfrm>
          <a:prstGeom prst="rect">
            <a:avLst/>
          </a:prstGeom>
          <a:noFill/>
        </p:spPr>
        <p:txBody>
          <a:bodyPr wrap="square" rtlCol="0">
            <a:spAutoFit/>
          </a:bodyPr>
          <a:lstStyle/>
          <a:p>
            <a:pPr>
              <a:lnSpc>
                <a:spcPct val="150000"/>
              </a:lnSpc>
              <a:buFont typeface="Arial" pitchFamily="34" charset="0"/>
              <a:buChar char="•"/>
            </a:pPr>
            <a:r>
              <a:rPr lang="en-US" sz="2400" dirty="0" smtClean="0"/>
              <a:t>To add an adjustment layer, click the Adjustment layer icon 	(adjustment layers are discussed below).</a:t>
            </a:r>
          </a:p>
          <a:p>
            <a:pPr>
              <a:lnSpc>
                <a:spcPct val="150000"/>
              </a:lnSpc>
              <a:buFont typeface="Arial" pitchFamily="34" charset="0"/>
              <a:buChar char="•"/>
            </a:pPr>
            <a:r>
              <a:rPr lang="en-US" sz="2400" dirty="0" smtClean="0"/>
              <a:t>To create a new layer, click the new layer icon at the bottom of 	the Layers palette, or duplicate a layer by dragging the 	layer to the new layer icon.</a:t>
            </a:r>
          </a:p>
          <a:p>
            <a:pPr>
              <a:lnSpc>
                <a:spcPct val="150000"/>
              </a:lnSpc>
              <a:buFont typeface="Arial" pitchFamily="34" charset="0"/>
              <a:buChar char="•"/>
            </a:pPr>
            <a:r>
              <a:rPr lang="en-US" sz="2400" dirty="0" smtClean="0"/>
              <a:t>To delete a layer, click the trash icon, or drag the layer to the 	trash icon (next to the new layer icon).</a:t>
            </a:r>
            <a:endParaRPr lang="en-US" sz="2400" dirty="0"/>
          </a:p>
        </p:txBody>
      </p:sp>
      <p:pic>
        <p:nvPicPr>
          <p:cNvPr id="98306" name="Picture 2" descr="http://lgimages.s3.amazonaws.com/data/imagemanager/25128/palettebuttons.jpg"/>
          <p:cNvPicPr>
            <a:picLocks noChangeAspect="1" noChangeArrowheads="1"/>
          </p:cNvPicPr>
          <p:nvPr/>
        </p:nvPicPr>
        <p:blipFill>
          <a:blip r:embed="rId3"/>
          <a:srcRect/>
          <a:stretch>
            <a:fillRect/>
          </a:stretch>
        </p:blipFill>
        <p:spPr bwMode="auto">
          <a:xfrm>
            <a:off x="2451911" y="533400"/>
            <a:ext cx="4253689" cy="1600200"/>
          </a:xfrm>
          <a:prstGeom prst="rect">
            <a:avLst/>
          </a:prstGeom>
          <a:noFill/>
        </p:spPr>
      </p:pic>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452021"/>
            <a:ext cx="8382000" cy="5262979"/>
          </a:xfrm>
          <a:prstGeom prst="rect">
            <a:avLst/>
          </a:prstGeom>
          <a:noFill/>
        </p:spPr>
        <p:txBody>
          <a:bodyPr wrap="square" rtlCol="0">
            <a:spAutoFit/>
          </a:bodyPr>
          <a:lstStyle/>
          <a:p>
            <a:r>
              <a:rPr lang="en-US" sz="2400" b="1" u="sng" dirty="0" smtClean="0"/>
              <a:t>Adding Text</a:t>
            </a:r>
          </a:p>
          <a:p>
            <a:endParaRPr lang="en-US" sz="2400" dirty="0" smtClean="0"/>
          </a:p>
          <a:p>
            <a:pPr>
              <a:buFont typeface="Arial" pitchFamily="34" charset="0"/>
              <a:buChar char="•"/>
            </a:pPr>
            <a:r>
              <a:rPr lang="en-US" sz="2400" dirty="0" smtClean="0"/>
              <a:t>To add </a:t>
            </a:r>
            <a:r>
              <a:rPr lang="en-US" sz="2400" b="1" dirty="0" smtClean="0"/>
              <a:t>text</a:t>
            </a:r>
            <a:r>
              <a:rPr lang="en-US" sz="2400" dirty="0" smtClean="0"/>
              <a:t> to images use the Type tool ("T" in the Toolbox).</a:t>
            </a:r>
          </a:p>
          <a:p>
            <a:pPr>
              <a:buFont typeface="Arial" pitchFamily="34" charset="0"/>
              <a:buChar char="•"/>
            </a:pPr>
            <a:endParaRPr lang="en-US" sz="2400" dirty="0" smtClean="0"/>
          </a:p>
          <a:p>
            <a:pPr>
              <a:buFont typeface="Arial" pitchFamily="34" charset="0"/>
              <a:buChar char="•"/>
            </a:pPr>
            <a:r>
              <a:rPr lang="en-US" sz="2400" dirty="0" smtClean="0"/>
              <a:t>To enter a single line of text, click on the image with the type 	tool. Then type. A type layer is automatically created.</a:t>
            </a:r>
          </a:p>
          <a:p>
            <a:pPr>
              <a:buFont typeface="Arial" pitchFamily="34" charset="0"/>
              <a:buChar char="•"/>
            </a:pPr>
            <a:endParaRPr lang="en-US" sz="2400" dirty="0" smtClean="0"/>
          </a:p>
          <a:p>
            <a:pPr>
              <a:buFont typeface="Arial" pitchFamily="34" charset="0"/>
              <a:buChar char="•"/>
            </a:pPr>
            <a:r>
              <a:rPr lang="en-US" sz="2400" dirty="0" smtClean="0"/>
              <a:t>To create a paragraph (column) of text, click and drag with the 	type tool, then start typing. When you enter the text, it 	will wrap at the point where you stopped dragging.</a:t>
            </a:r>
          </a:p>
          <a:p>
            <a:pPr>
              <a:buFont typeface="Arial" pitchFamily="34" charset="0"/>
              <a:buChar char="•"/>
            </a:pPr>
            <a:endParaRPr lang="en-US" sz="2400" dirty="0" smtClean="0"/>
          </a:p>
          <a:p>
            <a:pPr>
              <a:buFont typeface="Arial" pitchFamily="34" charset="0"/>
              <a:buChar char="•"/>
            </a:pPr>
            <a:r>
              <a:rPr lang="en-US" sz="2400" dirty="0" smtClean="0"/>
              <a:t>To reposition the text while you are using the Type tool, press the 	Ctrl </a:t>
            </a:r>
            <a:r>
              <a:rPr lang="en-US" sz="2400" dirty="0" err="1" smtClean="0"/>
              <a:t>key.The</a:t>
            </a:r>
            <a:r>
              <a:rPr lang="en-US" sz="2400" dirty="0" smtClean="0"/>
              <a:t> Type will change into the move tool so you can 	move the text box.</a:t>
            </a:r>
            <a:endParaRPr lang="en-US" sz="2400" dirty="0"/>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1019343"/>
            <a:ext cx="8382000" cy="4467057"/>
          </a:xfrm>
          <a:prstGeom prst="rect">
            <a:avLst/>
          </a:prstGeom>
          <a:noFill/>
        </p:spPr>
        <p:txBody>
          <a:bodyPr wrap="square" rtlCol="0">
            <a:spAutoFit/>
          </a:bodyPr>
          <a:lstStyle/>
          <a:p>
            <a:pPr>
              <a:lnSpc>
                <a:spcPct val="150000"/>
              </a:lnSpc>
            </a:pPr>
            <a:r>
              <a:rPr lang="en-US" sz="2400" dirty="0" smtClean="0"/>
              <a:t>When you are finished typing, click the check mark in the options bar. </a:t>
            </a:r>
          </a:p>
          <a:p>
            <a:pPr>
              <a:lnSpc>
                <a:spcPct val="150000"/>
              </a:lnSpc>
            </a:pPr>
            <a:endParaRPr lang="en-US" sz="2400" dirty="0" smtClean="0"/>
          </a:p>
          <a:p>
            <a:pPr>
              <a:lnSpc>
                <a:spcPct val="150000"/>
              </a:lnSpc>
            </a:pPr>
            <a:r>
              <a:rPr lang="en-US" sz="2400" dirty="0" smtClean="0"/>
              <a:t>To cancel, click the X mark in the options bar.</a:t>
            </a:r>
          </a:p>
          <a:p>
            <a:pPr>
              <a:lnSpc>
                <a:spcPct val="150000"/>
              </a:lnSpc>
            </a:pPr>
            <a:endParaRPr lang="en-US" sz="2400" dirty="0" smtClean="0"/>
          </a:p>
          <a:p>
            <a:pPr>
              <a:lnSpc>
                <a:spcPct val="150000"/>
              </a:lnSpc>
            </a:pPr>
            <a:r>
              <a:rPr lang="en-US" sz="2400" dirty="0" smtClean="0"/>
              <a:t>To adjust the color and format of your type, select the type and then change the settings in the options bar (at the top of the Photoshop desktop),</a:t>
            </a:r>
            <a:endParaRPr lang="en-US" sz="2400" dirty="0"/>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1558935"/>
            <a:ext cx="8382000" cy="2251065"/>
          </a:xfrm>
          <a:prstGeom prst="rect">
            <a:avLst/>
          </a:prstGeom>
          <a:noFill/>
        </p:spPr>
        <p:txBody>
          <a:bodyPr wrap="square" rtlCol="0">
            <a:spAutoFit/>
          </a:bodyPr>
          <a:lstStyle/>
          <a:p>
            <a:pPr>
              <a:lnSpc>
                <a:spcPct val="150000"/>
              </a:lnSpc>
            </a:pPr>
            <a:r>
              <a:rPr lang="en-US" sz="2400" dirty="0" smtClean="0"/>
              <a:t>When you use the Type tool, a type layer is automatically created. As long as your type is on a Type layer it is editable. If you convert it to an image layer by rasterizing it (Layer&gt;</a:t>
            </a:r>
            <a:r>
              <a:rPr lang="en-US" sz="2400" dirty="0" err="1" smtClean="0"/>
              <a:t>Rasterize</a:t>
            </a:r>
            <a:r>
              <a:rPr lang="en-US" sz="2400" dirty="0" smtClean="0"/>
              <a:t>), you will no longer be able to edit it.</a:t>
            </a:r>
            <a:endParaRPr lang="en-US" sz="2400" dirty="0"/>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511076"/>
            <a:ext cx="8382000" cy="3416320"/>
          </a:xfrm>
          <a:prstGeom prst="rect">
            <a:avLst/>
          </a:prstGeom>
          <a:noFill/>
        </p:spPr>
        <p:txBody>
          <a:bodyPr wrap="square" rtlCol="0">
            <a:spAutoFit/>
          </a:bodyPr>
          <a:lstStyle/>
          <a:p>
            <a:pPr>
              <a:lnSpc>
                <a:spcPct val="150000"/>
              </a:lnSpc>
            </a:pPr>
            <a:r>
              <a:rPr lang="en-US" sz="2400" b="1" u="sng" dirty="0" smtClean="0"/>
              <a:t>Painting with the Paint Brush Tool</a:t>
            </a:r>
          </a:p>
          <a:p>
            <a:pPr>
              <a:lnSpc>
                <a:spcPct val="150000"/>
              </a:lnSpc>
            </a:pPr>
            <a:endParaRPr lang="en-US" sz="2400" dirty="0" smtClean="0"/>
          </a:p>
          <a:p>
            <a:pPr>
              <a:lnSpc>
                <a:spcPct val="150000"/>
              </a:lnSpc>
            </a:pPr>
            <a:r>
              <a:rPr lang="en-US" sz="2400" dirty="0" smtClean="0"/>
              <a:t>	To paint in Photoshop, click </a:t>
            </a:r>
            <a:r>
              <a:rPr lang="en-US" sz="2400" b="1" dirty="0" smtClean="0"/>
              <a:t>Paint Brush Tool </a:t>
            </a:r>
            <a:r>
              <a:rPr lang="en-US" sz="2400" dirty="0" smtClean="0"/>
              <a:t>(         )  at the Toolbox/Tools Palette</a:t>
            </a:r>
          </a:p>
          <a:p>
            <a:pPr>
              <a:lnSpc>
                <a:spcPct val="150000"/>
              </a:lnSpc>
            </a:pPr>
            <a:endParaRPr lang="en-US" sz="2400" dirty="0" smtClean="0"/>
          </a:p>
          <a:p>
            <a:pPr>
              <a:lnSpc>
                <a:spcPct val="150000"/>
              </a:lnSpc>
            </a:pPr>
            <a:r>
              <a:rPr lang="en-US" sz="2400" dirty="0" smtClean="0"/>
              <a:t>	</a:t>
            </a:r>
            <a:endParaRPr lang="en-US" sz="2400" dirty="0"/>
          </a:p>
        </p:txBody>
      </p:sp>
      <p:pic>
        <p:nvPicPr>
          <p:cNvPr id="99330" name="Picture 2"/>
          <p:cNvPicPr>
            <a:picLocks noChangeAspect="1" noChangeArrowheads="1"/>
          </p:cNvPicPr>
          <p:nvPr/>
        </p:nvPicPr>
        <p:blipFill>
          <a:blip r:embed="rId3"/>
          <a:srcRect l="781" t="36979" r="96485" b="60417"/>
          <a:stretch>
            <a:fillRect/>
          </a:stretch>
        </p:blipFill>
        <p:spPr bwMode="auto">
          <a:xfrm>
            <a:off x="7010400" y="1752600"/>
            <a:ext cx="533400" cy="381000"/>
          </a:xfrm>
          <a:prstGeom prst="rect">
            <a:avLst/>
          </a:prstGeom>
          <a:noFill/>
          <a:ln w="9525">
            <a:noFill/>
            <a:miter lim="800000"/>
            <a:headEnd/>
            <a:tailEnd/>
          </a:ln>
          <a:effectLst/>
        </p:spPr>
      </p:pic>
      <p:pic>
        <p:nvPicPr>
          <p:cNvPr id="99331" name="Picture 3"/>
          <p:cNvPicPr>
            <a:picLocks noChangeAspect="1" noChangeArrowheads="1"/>
          </p:cNvPicPr>
          <p:nvPr/>
        </p:nvPicPr>
        <p:blipFill>
          <a:blip r:embed="rId4"/>
          <a:srcRect r="63281" b="47917"/>
          <a:stretch>
            <a:fillRect/>
          </a:stretch>
        </p:blipFill>
        <p:spPr bwMode="auto">
          <a:xfrm>
            <a:off x="4294632" y="2667000"/>
            <a:ext cx="3782568" cy="4024008"/>
          </a:xfrm>
          <a:prstGeom prst="rect">
            <a:avLst/>
          </a:prstGeom>
          <a:noFill/>
          <a:ln w="9525">
            <a:noFill/>
            <a:miter lim="800000"/>
            <a:headEnd/>
            <a:tailEnd/>
          </a:ln>
          <a:effectLst/>
        </p:spPr>
      </p:pic>
      <p:sp>
        <p:nvSpPr>
          <p:cNvPr id="7" name="TextBox 6"/>
          <p:cNvSpPr txBox="1"/>
          <p:nvPr/>
        </p:nvSpPr>
        <p:spPr>
          <a:xfrm>
            <a:off x="838200" y="3200400"/>
            <a:ext cx="3352800" cy="3416320"/>
          </a:xfrm>
          <a:prstGeom prst="rect">
            <a:avLst/>
          </a:prstGeom>
          <a:noFill/>
        </p:spPr>
        <p:txBody>
          <a:bodyPr wrap="square" rtlCol="0">
            <a:spAutoFit/>
          </a:bodyPr>
          <a:lstStyle/>
          <a:p>
            <a:pPr>
              <a:lnSpc>
                <a:spcPct val="150000"/>
              </a:lnSpc>
            </a:pPr>
            <a:r>
              <a:rPr lang="en-US" sz="2400" i="1" dirty="0" smtClean="0"/>
              <a:t>You can change the </a:t>
            </a:r>
            <a:r>
              <a:rPr lang="en-US" sz="2400" i="1" u="sng" dirty="0" smtClean="0"/>
              <a:t>brush type and brush size</a:t>
            </a:r>
            <a:r>
              <a:rPr lang="en-US" sz="2400" i="1" dirty="0" smtClean="0"/>
              <a:t> by choosing among the selection from  the </a:t>
            </a:r>
            <a:r>
              <a:rPr lang="en-US" sz="2400" i="1" u="sng" dirty="0" smtClean="0"/>
              <a:t>Brush Preset Picker</a:t>
            </a:r>
            <a:r>
              <a:rPr lang="en-US" sz="2400" i="1" dirty="0" smtClean="0"/>
              <a:t> found at the options bar:</a:t>
            </a:r>
            <a:endParaRPr lang="en-US" sz="2400" i="1" dirty="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6" name="TextBox 5"/>
          <p:cNvSpPr txBox="1"/>
          <p:nvPr/>
        </p:nvSpPr>
        <p:spPr>
          <a:xfrm>
            <a:off x="381000" y="290691"/>
            <a:ext cx="8382000" cy="6186309"/>
          </a:xfrm>
          <a:prstGeom prst="rect">
            <a:avLst/>
          </a:prstGeom>
          <a:noFill/>
        </p:spPr>
        <p:txBody>
          <a:bodyPr wrap="square" rtlCol="0">
            <a:spAutoFit/>
          </a:bodyPr>
          <a:lstStyle/>
          <a:p>
            <a:pPr>
              <a:lnSpc>
                <a:spcPct val="150000"/>
              </a:lnSpc>
            </a:pPr>
            <a:r>
              <a:rPr lang="en-US" sz="2400" dirty="0" smtClean="0"/>
              <a:t>Change colors of the brush by selecting among the colors found at the </a:t>
            </a:r>
            <a:r>
              <a:rPr lang="en-US" sz="2400" u="sng" dirty="0" smtClean="0"/>
              <a:t>Swatches Palette:</a:t>
            </a:r>
          </a:p>
          <a:p>
            <a:pPr>
              <a:lnSpc>
                <a:spcPct val="150000"/>
              </a:lnSpc>
            </a:pPr>
            <a:endParaRPr lang="en-US" sz="2400" u="sng" dirty="0" smtClean="0"/>
          </a:p>
          <a:p>
            <a:pPr>
              <a:lnSpc>
                <a:spcPct val="150000"/>
              </a:lnSpc>
            </a:pPr>
            <a:endParaRPr lang="en-US" sz="2400" u="sng" dirty="0" smtClean="0"/>
          </a:p>
          <a:p>
            <a:pPr>
              <a:lnSpc>
                <a:spcPct val="150000"/>
              </a:lnSpc>
            </a:pPr>
            <a:endParaRPr lang="en-US" sz="2400" u="sng" dirty="0" smtClean="0"/>
          </a:p>
          <a:p>
            <a:pPr>
              <a:lnSpc>
                <a:spcPct val="150000"/>
              </a:lnSpc>
            </a:pPr>
            <a:endParaRPr lang="en-US" sz="2400" u="sng" dirty="0" smtClean="0"/>
          </a:p>
          <a:p>
            <a:pPr>
              <a:lnSpc>
                <a:spcPct val="150000"/>
              </a:lnSpc>
            </a:pPr>
            <a:endParaRPr lang="en-US" sz="2400" u="sng" dirty="0" smtClean="0"/>
          </a:p>
          <a:p>
            <a:pPr>
              <a:lnSpc>
                <a:spcPct val="150000"/>
              </a:lnSpc>
            </a:pPr>
            <a:endParaRPr lang="en-US" sz="2400" u="sng" dirty="0" smtClean="0"/>
          </a:p>
          <a:p>
            <a:pPr>
              <a:lnSpc>
                <a:spcPct val="150000"/>
              </a:lnSpc>
            </a:pPr>
            <a:endParaRPr lang="en-US" sz="2400" u="sng" dirty="0" smtClean="0"/>
          </a:p>
          <a:p>
            <a:pPr>
              <a:lnSpc>
                <a:spcPct val="150000"/>
              </a:lnSpc>
            </a:pPr>
            <a:r>
              <a:rPr lang="en-US" sz="2400" dirty="0" smtClean="0"/>
              <a:t>If the swatches palette is not visible, enable it by selecting if from the Menu Bar &gt; Windows &gt; Swatches</a:t>
            </a:r>
          </a:p>
        </p:txBody>
      </p:sp>
      <p:pic>
        <p:nvPicPr>
          <p:cNvPr id="100354" name="Picture 2"/>
          <p:cNvPicPr>
            <a:picLocks noChangeAspect="1" noChangeArrowheads="1"/>
          </p:cNvPicPr>
          <p:nvPr/>
        </p:nvPicPr>
        <p:blipFill>
          <a:blip r:embed="rId3"/>
          <a:srcRect l="62500" b="58333"/>
          <a:stretch>
            <a:fillRect/>
          </a:stretch>
        </p:blipFill>
        <p:spPr bwMode="auto">
          <a:xfrm>
            <a:off x="2743200" y="1905000"/>
            <a:ext cx="3657600" cy="304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960437"/>
            <a:ext cx="8229600" cy="5516563"/>
          </a:xfrm>
        </p:spPr>
        <p:txBody>
          <a:bodyPr>
            <a:normAutofit/>
          </a:bodyPr>
          <a:lstStyle/>
          <a:p>
            <a:pPr marL="514350" indent="-514350">
              <a:buAutoNum type="alphaUcPeriod" startAt="5"/>
            </a:pPr>
            <a:r>
              <a:rPr lang="en-US" u="sng" dirty="0" smtClean="0"/>
              <a:t>Exporting/Saving your Project</a:t>
            </a:r>
          </a:p>
          <a:p>
            <a:pPr marL="514350" indent="-514350">
              <a:buAutoNum type="alphaUcPeriod" startAt="5"/>
            </a:pPr>
            <a:endParaRPr lang="en-US" u="sng" dirty="0"/>
          </a:p>
          <a:p>
            <a:pPr marL="514350" indent="-514350">
              <a:buNone/>
            </a:pPr>
            <a:r>
              <a:rPr lang="en-US" dirty="0"/>
              <a:t>	</a:t>
            </a:r>
            <a:r>
              <a:rPr lang="en-US" dirty="0" smtClean="0"/>
              <a:t>How often?</a:t>
            </a:r>
          </a:p>
          <a:p>
            <a:pPr marL="514350" indent="-514350">
              <a:buNone/>
            </a:pPr>
            <a:endParaRPr lang="en-US" dirty="0" smtClean="0"/>
          </a:p>
          <a:p>
            <a:pPr marL="514350" indent="-514350">
              <a:buNone/>
            </a:pPr>
            <a:r>
              <a:rPr lang="en-US" dirty="0"/>
              <a:t>	</a:t>
            </a:r>
            <a:r>
              <a:rPr lang="en-US" dirty="0" smtClean="0"/>
              <a:t>Which file type should I use?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from="(-#ppt_w/2)" to="(#ppt_x)" calcmode="lin" valueType="num">
                                      <p:cBhvr>
                                        <p:cTn id="14" dur="600" fill="hold">
                                          <p:stCondLst>
                                            <p:cond delay="0"/>
                                          </p:stCondLst>
                                        </p:cTn>
                                        <p:tgtEl>
                                          <p:spTgt spid="3">
                                            <p:txEl>
                                              <p:pRg st="2" end="2"/>
                                            </p:txEl>
                                          </p:spTgt>
                                        </p:tgtEl>
                                        <p:attrNameLst>
                                          <p:attrName>ppt_x</p:attrName>
                                        </p:attrNameLst>
                                      </p:cBhvr>
                                    </p:anim>
                                    <p:anim from="0" to="-1.0" calcmode="lin" valueType="num">
                                      <p:cBhvr>
                                        <p:cTn id="15" dur="200" decel="50000" autoRev="1" fill="hold">
                                          <p:stCondLst>
                                            <p:cond delay="600"/>
                                          </p:stCondLst>
                                        </p:cTn>
                                        <p:tgtEl>
                                          <p:spTgt spid="3">
                                            <p:txEl>
                                              <p:pRg st="2" end="2"/>
                                            </p:txEl>
                                          </p:spTgt>
                                        </p:tgtEl>
                                        <p:attrNameLst>
                                          <p:attrName>xshear</p:attrName>
                                        </p:attrNameLst>
                                      </p:cBhvr>
                                    </p:anim>
                                    <p:animScale>
                                      <p:cBhvr>
                                        <p:cTn id="16" dur="200" decel="100000" autoRev="1" fill="hold">
                                          <p:stCondLst>
                                            <p:cond delay="600"/>
                                          </p:stCondLst>
                                        </p:cTn>
                                        <p:tgtEl>
                                          <p:spTgt spid="3">
                                            <p:txEl>
                                              <p:pRg st="2" end="2"/>
                                            </p:txEl>
                                          </p:spTgt>
                                        </p:tgtEl>
                                      </p:cBhvr>
                                      <p:from x="100000" y="100000"/>
                                      <p:to x="80000" y="100000"/>
                                    </p:animScale>
                                    <p:anim by="(#ppt_h/3+#ppt_w*0.1)" calcmode="lin" valueType="num">
                                      <p:cBhvr additive="sum">
                                        <p:cTn id="17"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from="(-#ppt_w/2)" to="(#ppt_x)" calcmode="lin" valueType="num">
                                      <p:cBhvr>
                                        <p:cTn id="22" dur="600" fill="hold">
                                          <p:stCondLst>
                                            <p:cond delay="0"/>
                                          </p:stCondLst>
                                        </p:cTn>
                                        <p:tgtEl>
                                          <p:spTgt spid="3">
                                            <p:txEl>
                                              <p:pRg st="4" end="4"/>
                                            </p:txEl>
                                          </p:spTgt>
                                        </p:tgtEl>
                                        <p:attrNameLst>
                                          <p:attrName>ppt_x</p:attrName>
                                        </p:attrNameLst>
                                      </p:cBhvr>
                                    </p:anim>
                                    <p:anim from="0" to="-1.0" calcmode="lin" valueType="num">
                                      <p:cBhvr>
                                        <p:cTn id="23" dur="200" decel="50000" autoRev="1" fill="hold">
                                          <p:stCondLst>
                                            <p:cond delay="600"/>
                                          </p:stCondLst>
                                        </p:cTn>
                                        <p:tgtEl>
                                          <p:spTgt spid="3">
                                            <p:txEl>
                                              <p:pRg st="4" end="4"/>
                                            </p:txEl>
                                          </p:spTgt>
                                        </p:tgtEl>
                                        <p:attrNameLst>
                                          <p:attrName>xshear</p:attrName>
                                        </p:attrNameLst>
                                      </p:cBhvr>
                                    </p:anim>
                                    <p:animScale>
                                      <p:cBhvr>
                                        <p:cTn id="24" dur="200" decel="100000" autoRev="1" fill="hold">
                                          <p:stCondLst>
                                            <p:cond delay="600"/>
                                          </p:stCondLst>
                                        </p:cTn>
                                        <p:tgtEl>
                                          <p:spTgt spid="3">
                                            <p:txEl>
                                              <p:pRg st="4" end="4"/>
                                            </p:txEl>
                                          </p:spTgt>
                                        </p:tgtEl>
                                      </p:cBhvr>
                                      <p:from x="100000" y="100000"/>
                                      <p:to x="80000" y="100000"/>
                                    </p:animScale>
                                    <p:anim by="(#ppt_h/3+#ppt_w*0.1)" calcmode="lin" valueType="num">
                                      <p:cBhvr additive="sum">
                                        <p:cTn id="25"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be_Photoshop_Cs.jpg"/>
          <p:cNvPicPr>
            <a:picLocks noChangeAspect="1"/>
          </p:cNvPicPr>
          <p:nvPr/>
        </p:nvPicPr>
        <p:blipFill>
          <a:blip r:embed="rId2">
            <a:clrChange>
              <a:clrFrom>
                <a:srgbClr val="FBFFFD"/>
              </a:clrFrom>
              <a:clrTo>
                <a:srgbClr val="FBFFFD">
                  <a:alpha val="0"/>
                </a:srgbClr>
              </a:clrTo>
            </a:clrChange>
            <a:lum bright="40000"/>
          </a:blip>
          <a:srcRect l="1667" r="55476" b="4762"/>
          <a:stretch>
            <a:fillRect/>
          </a:stretch>
        </p:blipFill>
        <p:spPr>
          <a:xfrm>
            <a:off x="5029200" y="0"/>
            <a:ext cx="4114800" cy="6858000"/>
          </a:xfrm>
          <a:prstGeom prst="rect">
            <a:avLst/>
          </a:prstGeom>
          <a:effectLst>
            <a:outerShdw sx="1000" sy="1000" algn="ctr" rotWithShape="0">
              <a:srgbClr val="000000"/>
            </a:outerShdw>
          </a:effectLst>
        </p:spPr>
      </p:pic>
      <p:sp>
        <p:nvSpPr>
          <p:cNvPr id="3" name="Content Placeholder 2"/>
          <p:cNvSpPr>
            <a:spLocks noGrp="1"/>
          </p:cNvSpPr>
          <p:nvPr>
            <p:ph idx="1"/>
          </p:nvPr>
        </p:nvSpPr>
        <p:spPr>
          <a:xfrm>
            <a:off x="457200" y="381000"/>
            <a:ext cx="8229600" cy="6172200"/>
          </a:xfrm>
        </p:spPr>
        <p:txBody>
          <a:bodyPr>
            <a:normAutofit/>
          </a:bodyPr>
          <a:lstStyle/>
          <a:p>
            <a:pPr marL="514350" indent="-514350">
              <a:buNone/>
            </a:pPr>
            <a:r>
              <a:rPr lang="en-US" b="1" u="sng" dirty="0" smtClean="0"/>
              <a:t>BMP</a:t>
            </a:r>
          </a:p>
          <a:p>
            <a:pPr marL="514350" indent="-514350">
              <a:buNone/>
            </a:pPr>
            <a:endParaRPr lang="en-US" i="1" u="sng" dirty="0"/>
          </a:p>
          <a:p>
            <a:pPr marL="514350" indent="-514350">
              <a:buNone/>
            </a:pPr>
            <a:r>
              <a:rPr lang="en-US" i="1" dirty="0"/>
              <a:t>	</a:t>
            </a:r>
            <a:r>
              <a:rPr lang="en-US" dirty="0" smtClean="0"/>
              <a:t>- the BMP file format (Windows Bitmap) handles graphic files within the Microsoft Operation System.  Typically, BMP files are uncompress, hence they are large, the advantage is their simplicity and wide acceptance in Windows programs.</a:t>
            </a:r>
            <a:endParaRPr lang="en-US" i="1"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2937</Words>
  <Application>Microsoft Office PowerPoint</Application>
  <PresentationFormat>On-screen Show (4:3)</PresentationFormat>
  <Paragraphs>394</Paragraphs>
  <Slides>89</Slides>
  <Notes>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Slide 1</vt:lpstr>
      <vt:lpstr>I.  Intro To Photo Editing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I.  Photo Editing Basics</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sti</dc:creator>
  <cp:lastModifiedBy>sti</cp:lastModifiedBy>
  <cp:revision>78</cp:revision>
  <dcterms:created xsi:type="dcterms:W3CDTF">2011-05-02T21:41:14Z</dcterms:created>
  <dcterms:modified xsi:type="dcterms:W3CDTF">2011-05-05T14:24:30Z</dcterms:modified>
</cp:coreProperties>
</file>